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6858000" cx="12192000"/>
  <p:notesSz cx="6858000" cy="9144000"/>
  <p:embeddedFontLst>
    <p:embeddedFont>
      <p:font typeface="Roboto"/>
      <p:regular r:id="rId42"/>
      <p:bold r:id="rId43"/>
      <p:italic r:id="rId44"/>
      <p:boldItalic r:id="rId45"/>
    </p:embeddedFont>
    <p:embeddedFont>
      <p:font typeface="Montserrat"/>
      <p:regular r:id="rId46"/>
      <p:bold r:id="rId47"/>
      <p:italic r:id="rId48"/>
      <p:boldItalic r:id="rId49"/>
    </p:embeddedFont>
    <p:embeddedFont>
      <p:font typeface="Montserrat Light"/>
      <p:regular r:id="rId50"/>
      <p:bold r:id="rId51"/>
      <p:italic r:id="rId52"/>
      <p:boldItalic r:id="rId53"/>
    </p:embeddedFont>
    <p:embeddedFont>
      <p:font typeface="Quattrocento Sans"/>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008">
          <p15:clr>
            <a:srgbClr val="A4A3A4"/>
          </p15:clr>
        </p15:guide>
        <p15:guide id="2" pos="3840">
          <p15:clr>
            <a:srgbClr val="A4A3A4"/>
          </p15:clr>
        </p15:guide>
        <p15:guide id="3" orient="horz" pos="576">
          <p15:clr>
            <a:srgbClr val="A4A3A4"/>
          </p15:clr>
        </p15:guide>
        <p15:guide id="4" orient="horz" pos="2232">
          <p15:clr>
            <a:srgbClr val="A4A3A4"/>
          </p15:clr>
        </p15:guide>
      </p15:sldGuideLst>
    </p:ext>
    <p:ext uri="http://customooxmlschemas.google.com/">
      <go:slidesCustomData xmlns:go="http://customooxmlschemas.google.com/" r:id="rId58" roundtripDataSignature="AMtx7mhvb1U8WgiAIaqghBDVpxOTEkMIq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4008" orient="horz"/>
        <p:guide pos="3840"/>
        <p:guide pos="576" orient="horz"/>
        <p:guide pos="223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Roboto-regular.fntdata"/><Relationship Id="rId41" Type="http://schemas.openxmlformats.org/officeDocument/2006/relationships/slide" Target="slides/slide36.xml"/><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Montserrat-regular.fntdata"/><Relationship Id="rId45"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italic.fntdata"/><Relationship Id="rId47" Type="http://schemas.openxmlformats.org/officeDocument/2006/relationships/font" Target="fonts/Montserrat-bold.fntdata"/><Relationship Id="rId49"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Light-bold.fntdata"/><Relationship Id="rId50" Type="http://schemas.openxmlformats.org/officeDocument/2006/relationships/font" Target="fonts/MontserratLight-regular.fntdata"/><Relationship Id="rId53" Type="http://schemas.openxmlformats.org/officeDocument/2006/relationships/font" Target="fonts/MontserratLight-boldItalic.fntdata"/><Relationship Id="rId52" Type="http://schemas.openxmlformats.org/officeDocument/2006/relationships/font" Target="fonts/MontserratLight-italic.fntdata"/><Relationship Id="rId11" Type="http://schemas.openxmlformats.org/officeDocument/2006/relationships/slide" Target="slides/slide6.xml"/><Relationship Id="rId55" Type="http://schemas.openxmlformats.org/officeDocument/2006/relationships/font" Target="fonts/QuattrocentoSans-bold.fntdata"/><Relationship Id="rId10" Type="http://schemas.openxmlformats.org/officeDocument/2006/relationships/slide" Target="slides/slide5.xml"/><Relationship Id="rId54" Type="http://schemas.openxmlformats.org/officeDocument/2006/relationships/font" Target="fonts/QuattrocentoSans-regular.fntdata"/><Relationship Id="rId13" Type="http://schemas.openxmlformats.org/officeDocument/2006/relationships/slide" Target="slides/slide8.xml"/><Relationship Id="rId57" Type="http://schemas.openxmlformats.org/officeDocument/2006/relationships/font" Target="fonts/QuattrocentoSans-boldItalic.fntdata"/><Relationship Id="rId12" Type="http://schemas.openxmlformats.org/officeDocument/2006/relationships/slide" Target="slides/slide7.xml"/><Relationship Id="rId56" Type="http://schemas.openxmlformats.org/officeDocument/2006/relationships/font" Target="fonts/QuattrocentoSans-italic.fntdata"/><Relationship Id="rId15" Type="http://schemas.openxmlformats.org/officeDocument/2006/relationships/slide" Target="slides/slide10.xml"/><Relationship Id="rId14" Type="http://schemas.openxmlformats.org/officeDocument/2006/relationships/slide" Target="slides/slide9.xml"/><Relationship Id="rId58" Type="http://customschemas.google.com/relationships/presentationmetadata" Target="meta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7127f874bf_3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g7127f874bf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712afe7f6b_0_3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1" name="Google Shape;291;g712afe7f6b_0_3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713436c41d_0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g713436c41d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713436c41d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g713436c41d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71376c8f24_2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g71376c8f24_2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71376c8f24_2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p:txBody>
      </p:sp>
      <p:sp>
        <p:nvSpPr>
          <p:cNvPr id="343" name="Google Shape;343;g71376c8f24_2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712afe7f6b_0_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g712afe7f6b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713436c41d_0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g713436c41d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7127f874bf_3_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g7127f874bf_3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713436c41d_0_1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2000">
              <a:solidFill>
                <a:srgbClr val="252831"/>
              </a:solidFill>
              <a:latin typeface="Montserrat Light"/>
              <a:ea typeface="Montserrat Light"/>
              <a:cs typeface="Montserrat Light"/>
              <a:sym typeface="Montserrat Light"/>
            </a:endParaRPr>
          </a:p>
          <a:p>
            <a:pPr indent="0" lvl="0" marL="914400" rtl="0" algn="l">
              <a:spcBef>
                <a:spcPts val="0"/>
              </a:spcBef>
              <a:spcAft>
                <a:spcPts val="0"/>
              </a:spcAft>
              <a:buNone/>
            </a:pPr>
            <a:r>
              <a:t/>
            </a:r>
            <a:endParaRPr sz="2000">
              <a:solidFill>
                <a:srgbClr val="252831"/>
              </a:solidFill>
              <a:latin typeface="Montserrat Light"/>
              <a:ea typeface="Montserrat Light"/>
              <a:cs typeface="Montserrat Light"/>
              <a:sym typeface="Montserrat Light"/>
            </a:endParaRPr>
          </a:p>
          <a:p>
            <a:pPr indent="0" lvl="0" marL="0" rtl="0" algn="l">
              <a:spcBef>
                <a:spcPts val="0"/>
              </a:spcBef>
              <a:spcAft>
                <a:spcPts val="0"/>
              </a:spcAft>
              <a:buNone/>
            </a:pPr>
            <a:r>
              <a:t/>
            </a:r>
            <a:endParaRPr/>
          </a:p>
        </p:txBody>
      </p:sp>
      <p:sp>
        <p:nvSpPr>
          <p:cNvPr id="382" name="Google Shape;382;g713436c41d_0_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712afe7f6b_0_1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g712afe7f6b_0_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713436c41d_0_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g713436c41d_0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712afe7f6b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252831"/>
              </a:solidFill>
              <a:latin typeface="Montserrat Light"/>
              <a:ea typeface="Montserrat Light"/>
              <a:cs typeface="Montserrat Light"/>
              <a:sym typeface="Montserrat Light"/>
            </a:endParaRPr>
          </a:p>
        </p:txBody>
      </p:sp>
      <p:sp>
        <p:nvSpPr>
          <p:cNvPr id="410" name="Google Shape;410;g712afe7f6b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712afe7f6b_0_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400">
              <a:solidFill>
                <a:srgbClr val="252831"/>
              </a:solidFill>
            </a:endParaRPr>
          </a:p>
        </p:txBody>
      </p:sp>
      <p:sp>
        <p:nvSpPr>
          <p:cNvPr id="418" name="Google Shape;418;g712afe7f6b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712afe7f6b_0_3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sz="1050">
              <a:highlight>
                <a:srgbClr val="FFFFFF"/>
              </a:highlight>
              <a:latin typeface="Arial"/>
              <a:ea typeface="Arial"/>
              <a:cs typeface="Arial"/>
              <a:sym typeface="Arial"/>
            </a:endParaRPr>
          </a:p>
          <a:p>
            <a:pPr indent="0" lvl="0" marL="0" rtl="0" algn="l">
              <a:spcBef>
                <a:spcPts val="0"/>
              </a:spcBef>
              <a:spcAft>
                <a:spcPts val="0"/>
              </a:spcAft>
              <a:buNone/>
            </a:pPr>
            <a:r>
              <a:t/>
            </a:r>
            <a:endParaRPr/>
          </a:p>
        </p:txBody>
      </p:sp>
      <p:sp>
        <p:nvSpPr>
          <p:cNvPr id="427" name="Google Shape;427;g712afe7f6b_0_3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8126d00a59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1200"/>
              </a:spcBef>
              <a:spcAft>
                <a:spcPts val="1500"/>
              </a:spcAft>
              <a:buNone/>
            </a:pPr>
            <a:r>
              <a:t/>
            </a:r>
            <a:endParaRPr sz="1600">
              <a:highlight>
                <a:schemeClr val="lt1"/>
              </a:highlight>
              <a:latin typeface="Montserrat"/>
              <a:ea typeface="Montserrat"/>
              <a:cs typeface="Montserrat"/>
              <a:sym typeface="Montserrat"/>
            </a:endParaRPr>
          </a:p>
        </p:txBody>
      </p:sp>
      <p:sp>
        <p:nvSpPr>
          <p:cNvPr id="435" name="Google Shape;435;g8126d00a59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713436c41d_0_1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9" name="Google Shape;449;g713436c41d_0_1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g712afe7f6b_0_1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just">
              <a:spcBef>
                <a:spcPts val="0"/>
              </a:spcBef>
              <a:spcAft>
                <a:spcPts val="0"/>
              </a:spcAft>
              <a:buNone/>
            </a:pPr>
            <a:r>
              <a:t/>
            </a:r>
            <a:endParaRPr sz="1150">
              <a:solidFill>
                <a:srgbClr val="242729"/>
              </a:solidFill>
              <a:highlight>
                <a:srgbClr val="FFFFFF"/>
              </a:highlight>
              <a:latin typeface="Arial"/>
              <a:ea typeface="Arial"/>
              <a:cs typeface="Arial"/>
              <a:sym typeface="Arial"/>
            </a:endParaRPr>
          </a:p>
        </p:txBody>
      </p:sp>
      <p:sp>
        <p:nvSpPr>
          <p:cNvPr id="462" name="Google Shape;462;g712afe7f6b_0_1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712afe7f6b_0_2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2" name="Google Shape;472;g712afe7f6b_0_2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712afe7f6b_0_2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g712afe7f6b_0_2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2000">
              <a:solidFill>
                <a:srgbClr val="252831"/>
              </a:solidFill>
              <a:latin typeface="Montserrat Light"/>
              <a:ea typeface="Montserrat Light"/>
              <a:cs typeface="Montserrat Light"/>
              <a:sym typeface="Montserrat Light"/>
            </a:endParaRPr>
          </a:p>
        </p:txBody>
      </p:sp>
      <p:sp>
        <p:nvSpPr>
          <p:cNvPr id="142" name="Google Shape;14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713436c41d_0_1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 name="Google Shape;489;g713436c41d_0_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g713436c41d_0_1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7" name="Google Shape;497;g713436c41d_0_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g713436c41d_0_1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1" name="Google Shape;511;g713436c41d_0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g8101db04c7_0_3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9" name="Google Shape;519;g8101db04c7_0_3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Google Shape;534;g712afe7f6b_0_2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5" name="Google Shape;535;g712afe7f6b_0_2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Google Shape;555;g712afe7f6b_0_2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6" name="Google Shape;556;g712afe7f6b_0_2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g7127f874bf_3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6" name="Google Shape;566;g7127f874bf_3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8126d00a59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g8126d00a59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712afe7f6b_0_2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g712afe7f6b_0_2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8101db04c7_0_1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g8101db04c7_0_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p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 name="Shape 15"/>
        <p:cNvGrpSpPr/>
        <p:nvPr/>
      </p:nvGrpSpPr>
      <p:grpSpPr>
        <a:xfrm>
          <a:off x="0" y="0"/>
          <a:ext cx="0" cy="0"/>
          <a:chOff x="0" y="0"/>
          <a:chExt cx="0" cy="0"/>
        </a:xfrm>
      </p:grpSpPr>
      <p:sp>
        <p:nvSpPr>
          <p:cNvPr id="16" name="Google Shape;16;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2" name="Shape 72"/>
        <p:cNvGrpSpPr/>
        <p:nvPr/>
      </p:nvGrpSpPr>
      <p:grpSpPr>
        <a:xfrm>
          <a:off x="0" y="0"/>
          <a:ext cx="0" cy="0"/>
          <a:chOff x="0" y="0"/>
          <a:chExt cx="0" cy="0"/>
        </a:xfrm>
      </p:grpSpPr>
      <p:sp>
        <p:nvSpPr>
          <p:cNvPr id="73" name="Google Shape;73;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2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84" name="Shape 84"/>
        <p:cNvGrpSpPr/>
        <p:nvPr/>
      </p:nvGrpSpPr>
      <p:grpSpPr>
        <a:xfrm>
          <a:off x="0" y="0"/>
          <a:ext cx="0" cy="0"/>
          <a:chOff x="0" y="0"/>
          <a:chExt cx="0" cy="0"/>
        </a:xfrm>
      </p:grpSpPr>
      <p:grpSp>
        <p:nvGrpSpPr>
          <p:cNvPr id="85" name="Google Shape;85;g7133fcb75b_0_347"/>
          <p:cNvGrpSpPr/>
          <p:nvPr/>
        </p:nvGrpSpPr>
        <p:grpSpPr>
          <a:xfrm flipH="1">
            <a:off x="5818365" y="-4284"/>
            <a:ext cx="6373635" cy="2821561"/>
            <a:chOff x="0" y="0"/>
            <a:chExt cx="5072934" cy="2245751"/>
          </a:xfrm>
        </p:grpSpPr>
        <p:pic>
          <p:nvPicPr>
            <p:cNvPr id="86" name="Google Shape;86;g7133fcb75b_0_347"/>
            <p:cNvPicPr preferRelativeResize="0"/>
            <p:nvPr/>
          </p:nvPicPr>
          <p:blipFill rotWithShape="1">
            <a:blip r:embed="rId2">
              <a:alphaModFix/>
            </a:blip>
            <a:srcRect b="0" l="0" r="0" t="0"/>
            <a:stretch/>
          </p:blipFill>
          <p:spPr>
            <a:xfrm>
              <a:off x="0" y="1693130"/>
              <a:ext cx="845548" cy="552621"/>
            </a:xfrm>
            <a:prstGeom prst="rect">
              <a:avLst/>
            </a:prstGeom>
            <a:noFill/>
            <a:ln>
              <a:noFill/>
            </a:ln>
          </p:spPr>
        </p:pic>
        <p:pic>
          <p:nvPicPr>
            <p:cNvPr id="87" name="Google Shape;87;g7133fcb75b_0_347"/>
            <p:cNvPicPr preferRelativeResize="0"/>
            <p:nvPr/>
          </p:nvPicPr>
          <p:blipFill rotWithShape="1">
            <a:blip r:embed="rId2">
              <a:alphaModFix/>
            </a:blip>
            <a:srcRect b="0" l="0" r="0" t="0"/>
            <a:stretch/>
          </p:blipFill>
          <p:spPr>
            <a:xfrm>
              <a:off x="422766" y="1270348"/>
              <a:ext cx="845548" cy="552621"/>
            </a:xfrm>
            <a:prstGeom prst="rect">
              <a:avLst/>
            </a:prstGeom>
            <a:noFill/>
            <a:ln>
              <a:noFill/>
            </a:ln>
          </p:spPr>
        </p:pic>
        <p:grpSp>
          <p:nvGrpSpPr>
            <p:cNvPr id="88" name="Google Shape;88;g7133fcb75b_0_347"/>
            <p:cNvGrpSpPr/>
            <p:nvPr/>
          </p:nvGrpSpPr>
          <p:grpSpPr>
            <a:xfrm>
              <a:off x="0" y="846565"/>
              <a:ext cx="3381962" cy="552621"/>
              <a:chOff x="0" y="0"/>
              <a:chExt cx="5487525" cy="896675"/>
            </a:xfrm>
          </p:grpSpPr>
          <p:pic>
            <p:nvPicPr>
              <p:cNvPr id="89" name="Google Shape;89;g7133fcb75b_0_347"/>
              <p:cNvPicPr preferRelativeResize="0"/>
              <p:nvPr/>
            </p:nvPicPr>
            <p:blipFill rotWithShape="1">
              <a:blip r:embed="rId2">
                <a:alphaModFix/>
              </a:blip>
              <a:srcRect b="0" l="0" r="0" t="0"/>
              <a:stretch/>
            </p:blipFill>
            <p:spPr>
              <a:xfrm>
                <a:off x="0" y="0"/>
                <a:ext cx="1371975" cy="896675"/>
              </a:xfrm>
              <a:prstGeom prst="rect">
                <a:avLst/>
              </a:prstGeom>
              <a:noFill/>
              <a:ln>
                <a:noFill/>
              </a:ln>
            </p:spPr>
          </p:pic>
          <p:pic>
            <p:nvPicPr>
              <p:cNvPr id="90" name="Google Shape;90;g7133fcb75b_0_347"/>
              <p:cNvPicPr preferRelativeResize="0"/>
              <p:nvPr/>
            </p:nvPicPr>
            <p:blipFill rotWithShape="1">
              <a:blip r:embed="rId2">
                <a:alphaModFix/>
              </a:blip>
              <a:srcRect b="0" l="0" r="0" t="0"/>
              <a:stretch/>
            </p:blipFill>
            <p:spPr>
              <a:xfrm>
                <a:off x="2057775" y="0"/>
                <a:ext cx="1371975" cy="896675"/>
              </a:xfrm>
              <a:prstGeom prst="rect">
                <a:avLst/>
              </a:prstGeom>
              <a:noFill/>
              <a:ln>
                <a:noFill/>
              </a:ln>
            </p:spPr>
          </p:pic>
          <p:pic>
            <p:nvPicPr>
              <p:cNvPr id="91" name="Google Shape;91;g7133fcb75b_0_347"/>
              <p:cNvPicPr preferRelativeResize="0"/>
              <p:nvPr/>
            </p:nvPicPr>
            <p:blipFill rotWithShape="1">
              <a:blip r:embed="rId2">
                <a:alphaModFix/>
              </a:blip>
              <a:srcRect b="0" l="0" r="0" t="0"/>
              <a:stretch/>
            </p:blipFill>
            <p:spPr>
              <a:xfrm>
                <a:off x="4115550" y="0"/>
                <a:ext cx="1371975" cy="896675"/>
              </a:xfrm>
              <a:prstGeom prst="rect">
                <a:avLst/>
              </a:prstGeom>
              <a:noFill/>
              <a:ln>
                <a:noFill/>
              </a:ln>
            </p:spPr>
          </p:pic>
        </p:grpSp>
        <p:grpSp>
          <p:nvGrpSpPr>
            <p:cNvPr id="92" name="Google Shape;92;g7133fcb75b_0_347"/>
            <p:cNvGrpSpPr/>
            <p:nvPr/>
          </p:nvGrpSpPr>
          <p:grpSpPr>
            <a:xfrm>
              <a:off x="422766" y="423783"/>
              <a:ext cx="4650168" cy="552621"/>
              <a:chOff x="0" y="0"/>
              <a:chExt cx="7545300" cy="896675"/>
            </a:xfrm>
          </p:grpSpPr>
          <p:pic>
            <p:nvPicPr>
              <p:cNvPr id="93" name="Google Shape;93;g7133fcb75b_0_347"/>
              <p:cNvPicPr preferRelativeResize="0"/>
              <p:nvPr/>
            </p:nvPicPr>
            <p:blipFill rotWithShape="1">
              <a:blip r:embed="rId2">
                <a:alphaModFix/>
              </a:blip>
              <a:srcRect b="0" l="0" r="0" t="0"/>
              <a:stretch/>
            </p:blipFill>
            <p:spPr>
              <a:xfrm>
                <a:off x="0" y="0"/>
                <a:ext cx="1371975" cy="896675"/>
              </a:xfrm>
              <a:prstGeom prst="rect">
                <a:avLst/>
              </a:prstGeom>
              <a:noFill/>
              <a:ln>
                <a:noFill/>
              </a:ln>
            </p:spPr>
          </p:pic>
          <p:pic>
            <p:nvPicPr>
              <p:cNvPr id="94" name="Google Shape;94;g7133fcb75b_0_347"/>
              <p:cNvPicPr preferRelativeResize="0"/>
              <p:nvPr/>
            </p:nvPicPr>
            <p:blipFill rotWithShape="1">
              <a:blip r:embed="rId2">
                <a:alphaModFix/>
              </a:blip>
              <a:srcRect b="0" l="0" r="0" t="0"/>
              <a:stretch/>
            </p:blipFill>
            <p:spPr>
              <a:xfrm>
                <a:off x="2057775" y="0"/>
                <a:ext cx="1371975" cy="896675"/>
              </a:xfrm>
              <a:prstGeom prst="rect">
                <a:avLst/>
              </a:prstGeom>
              <a:noFill/>
              <a:ln>
                <a:noFill/>
              </a:ln>
            </p:spPr>
          </p:pic>
          <p:pic>
            <p:nvPicPr>
              <p:cNvPr id="95" name="Google Shape;95;g7133fcb75b_0_347"/>
              <p:cNvPicPr preferRelativeResize="0"/>
              <p:nvPr/>
            </p:nvPicPr>
            <p:blipFill rotWithShape="1">
              <a:blip r:embed="rId2">
                <a:alphaModFix/>
              </a:blip>
              <a:srcRect b="0" l="0" r="0" t="0"/>
              <a:stretch/>
            </p:blipFill>
            <p:spPr>
              <a:xfrm>
                <a:off x="4115550" y="0"/>
                <a:ext cx="1371975" cy="896675"/>
              </a:xfrm>
              <a:prstGeom prst="rect">
                <a:avLst/>
              </a:prstGeom>
              <a:noFill/>
              <a:ln>
                <a:noFill/>
              </a:ln>
            </p:spPr>
          </p:pic>
          <p:pic>
            <p:nvPicPr>
              <p:cNvPr id="96" name="Google Shape;96;g7133fcb75b_0_347"/>
              <p:cNvPicPr preferRelativeResize="0"/>
              <p:nvPr/>
            </p:nvPicPr>
            <p:blipFill rotWithShape="1">
              <a:blip r:embed="rId2">
                <a:alphaModFix/>
              </a:blip>
              <a:srcRect b="0" l="0" r="0" t="0"/>
              <a:stretch/>
            </p:blipFill>
            <p:spPr>
              <a:xfrm>
                <a:off x="6173325" y="0"/>
                <a:ext cx="1371975" cy="896675"/>
              </a:xfrm>
              <a:prstGeom prst="rect">
                <a:avLst/>
              </a:prstGeom>
              <a:noFill/>
              <a:ln>
                <a:noFill/>
              </a:ln>
            </p:spPr>
          </p:pic>
        </p:grpSp>
        <p:grpSp>
          <p:nvGrpSpPr>
            <p:cNvPr id="97" name="Google Shape;97;g7133fcb75b_0_347"/>
            <p:cNvGrpSpPr/>
            <p:nvPr/>
          </p:nvGrpSpPr>
          <p:grpSpPr>
            <a:xfrm>
              <a:off x="0" y="0"/>
              <a:ext cx="4650168" cy="552621"/>
              <a:chOff x="0" y="0"/>
              <a:chExt cx="7545300" cy="896675"/>
            </a:xfrm>
          </p:grpSpPr>
          <p:pic>
            <p:nvPicPr>
              <p:cNvPr id="98" name="Google Shape;98;g7133fcb75b_0_347"/>
              <p:cNvPicPr preferRelativeResize="0"/>
              <p:nvPr/>
            </p:nvPicPr>
            <p:blipFill rotWithShape="1">
              <a:blip r:embed="rId2">
                <a:alphaModFix/>
              </a:blip>
              <a:srcRect b="0" l="0" r="0" t="0"/>
              <a:stretch/>
            </p:blipFill>
            <p:spPr>
              <a:xfrm>
                <a:off x="0" y="0"/>
                <a:ext cx="1371975" cy="896675"/>
              </a:xfrm>
              <a:prstGeom prst="rect">
                <a:avLst/>
              </a:prstGeom>
              <a:noFill/>
              <a:ln>
                <a:noFill/>
              </a:ln>
            </p:spPr>
          </p:pic>
          <p:pic>
            <p:nvPicPr>
              <p:cNvPr id="99" name="Google Shape;99;g7133fcb75b_0_347"/>
              <p:cNvPicPr preferRelativeResize="0"/>
              <p:nvPr/>
            </p:nvPicPr>
            <p:blipFill rotWithShape="1">
              <a:blip r:embed="rId2">
                <a:alphaModFix/>
              </a:blip>
              <a:srcRect b="0" l="0" r="0" t="0"/>
              <a:stretch/>
            </p:blipFill>
            <p:spPr>
              <a:xfrm>
                <a:off x="2057775" y="0"/>
                <a:ext cx="1371975" cy="896675"/>
              </a:xfrm>
              <a:prstGeom prst="rect">
                <a:avLst/>
              </a:prstGeom>
              <a:noFill/>
              <a:ln>
                <a:noFill/>
              </a:ln>
            </p:spPr>
          </p:pic>
          <p:pic>
            <p:nvPicPr>
              <p:cNvPr id="100" name="Google Shape;100;g7133fcb75b_0_347"/>
              <p:cNvPicPr preferRelativeResize="0"/>
              <p:nvPr/>
            </p:nvPicPr>
            <p:blipFill rotWithShape="1">
              <a:blip r:embed="rId2">
                <a:alphaModFix/>
              </a:blip>
              <a:srcRect b="0" l="0" r="0" t="0"/>
              <a:stretch/>
            </p:blipFill>
            <p:spPr>
              <a:xfrm>
                <a:off x="4115550" y="0"/>
                <a:ext cx="1371975" cy="896675"/>
              </a:xfrm>
              <a:prstGeom prst="rect">
                <a:avLst/>
              </a:prstGeom>
              <a:noFill/>
              <a:ln>
                <a:noFill/>
              </a:ln>
            </p:spPr>
          </p:pic>
          <p:pic>
            <p:nvPicPr>
              <p:cNvPr id="101" name="Google Shape;101;g7133fcb75b_0_347"/>
              <p:cNvPicPr preferRelativeResize="0"/>
              <p:nvPr/>
            </p:nvPicPr>
            <p:blipFill rotWithShape="1">
              <a:blip r:embed="rId2">
                <a:alphaModFix/>
              </a:blip>
              <a:srcRect b="0" l="0" r="0" t="0"/>
              <a:stretch/>
            </p:blipFill>
            <p:spPr>
              <a:xfrm>
                <a:off x="6173325" y="0"/>
                <a:ext cx="1371975" cy="896675"/>
              </a:xfrm>
              <a:prstGeom prst="rect">
                <a:avLst/>
              </a:prstGeom>
              <a:noFill/>
              <a:ln>
                <a:noFill/>
              </a:ln>
            </p:spPr>
          </p:pic>
        </p:grpSp>
      </p:grpSp>
      <p:grpSp>
        <p:nvGrpSpPr>
          <p:cNvPr id="102" name="Google Shape;102;g7133fcb75b_0_347"/>
          <p:cNvGrpSpPr/>
          <p:nvPr/>
        </p:nvGrpSpPr>
        <p:grpSpPr>
          <a:xfrm flipH="1">
            <a:off x="9" y="5270898"/>
            <a:ext cx="3186885" cy="1757938"/>
            <a:chOff x="6607482" y="3879952"/>
            <a:chExt cx="2536521" cy="1399186"/>
          </a:xfrm>
        </p:grpSpPr>
        <p:grpSp>
          <p:nvGrpSpPr>
            <p:cNvPr id="103" name="Google Shape;103;g7133fcb75b_0_347"/>
            <p:cNvGrpSpPr/>
            <p:nvPr/>
          </p:nvGrpSpPr>
          <p:grpSpPr>
            <a:xfrm>
              <a:off x="6607482" y="4726517"/>
              <a:ext cx="2113755" cy="552621"/>
              <a:chOff x="2057775" y="0"/>
              <a:chExt cx="3429750" cy="896675"/>
            </a:xfrm>
          </p:grpSpPr>
          <p:pic>
            <p:nvPicPr>
              <p:cNvPr id="104" name="Google Shape;104;g7133fcb75b_0_347"/>
              <p:cNvPicPr preferRelativeResize="0"/>
              <p:nvPr/>
            </p:nvPicPr>
            <p:blipFill rotWithShape="1">
              <a:blip r:embed="rId2">
                <a:alphaModFix/>
              </a:blip>
              <a:srcRect b="0" l="0" r="0" t="0"/>
              <a:stretch/>
            </p:blipFill>
            <p:spPr>
              <a:xfrm>
                <a:off x="2057775" y="0"/>
                <a:ext cx="1371975" cy="896675"/>
              </a:xfrm>
              <a:prstGeom prst="rect">
                <a:avLst/>
              </a:prstGeom>
              <a:noFill/>
              <a:ln>
                <a:noFill/>
              </a:ln>
            </p:spPr>
          </p:pic>
          <p:pic>
            <p:nvPicPr>
              <p:cNvPr id="105" name="Google Shape;105;g7133fcb75b_0_347"/>
              <p:cNvPicPr preferRelativeResize="0"/>
              <p:nvPr/>
            </p:nvPicPr>
            <p:blipFill rotWithShape="1">
              <a:blip r:embed="rId2">
                <a:alphaModFix/>
              </a:blip>
              <a:srcRect b="0" l="0" r="0" t="0"/>
              <a:stretch/>
            </p:blipFill>
            <p:spPr>
              <a:xfrm>
                <a:off x="4115550" y="0"/>
                <a:ext cx="1371975" cy="896675"/>
              </a:xfrm>
              <a:prstGeom prst="rect">
                <a:avLst/>
              </a:prstGeom>
              <a:noFill/>
              <a:ln>
                <a:noFill/>
              </a:ln>
            </p:spPr>
          </p:pic>
        </p:grpSp>
        <p:grpSp>
          <p:nvGrpSpPr>
            <p:cNvPr id="106" name="Google Shape;106;g7133fcb75b_0_347"/>
            <p:cNvGrpSpPr/>
            <p:nvPr/>
          </p:nvGrpSpPr>
          <p:grpSpPr>
            <a:xfrm>
              <a:off x="7030248" y="4303735"/>
              <a:ext cx="2113755" cy="552621"/>
              <a:chOff x="2057775" y="0"/>
              <a:chExt cx="3429750" cy="896675"/>
            </a:xfrm>
          </p:grpSpPr>
          <p:pic>
            <p:nvPicPr>
              <p:cNvPr id="107" name="Google Shape;107;g7133fcb75b_0_347"/>
              <p:cNvPicPr preferRelativeResize="0"/>
              <p:nvPr/>
            </p:nvPicPr>
            <p:blipFill rotWithShape="1">
              <a:blip r:embed="rId2">
                <a:alphaModFix/>
              </a:blip>
              <a:srcRect b="0" l="0" r="0" t="0"/>
              <a:stretch/>
            </p:blipFill>
            <p:spPr>
              <a:xfrm>
                <a:off x="2057775" y="0"/>
                <a:ext cx="1371975" cy="896675"/>
              </a:xfrm>
              <a:prstGeom prst="rect">
                <a:avLst/>
              </a:prstGeom>
              <a:noFill/>
              <a:ln>
                <a:noFill/>
              </a:ln>
            </p:spPr>
          </p:pic>
          <p:pic>
            <p:nvPicPr>
              <p:cNvPr id="108" name="Google Shape;108;g7133fcb75b_0_347"/>
              <p:cNvPicPr preferRelativeResize="0"/>
              <p:nvPr/>
            </p:nvPicPr>
            <p:blipFill rotWithShape="1">
              <a:blip r:embed="rId2">
                <a:alphaModFix/>
              </a:blip>
              <a:srcRect b="0" l="0" r="0" t="0"/>
              <a:stretch/>
            </p:blipFill>
            <p:spPr>
              <a:xfrm>
                <a:off x="4115550" y="0"/>
                <a:ext cx="1371975" cy="896675"/>
              </a:xfrm>
              <a:prstGeom prst="rect">
                <a:avLst/>
              </a:prstGeom>
              <a:noFill/>
              <a:ln>
                <a:noFill/>
              </a:ln>
            </p:spPr>
          </p:pic>
        </p:grpSp>
        <p:pic>
          <p:nvPicPr>
            <p:cNvPr id="109" name="Google Shape;109;g7133fcb75b_0_347"/>
            <p:cNvPicPr preferRelativeResize="0"/>
            <p:nvPr/>
          </p:nvPicPr>
          <p:blipFill rotWithShape="1">
            <a:blip r:embed="rId2">
              <a:alphaModFix/>
            </a:blip>
            <a:srcRect b="0" l="0" r="0" t="0"/>
            <a:stretch/>
          </p:blipFill>
          <p:spPr>
            <a:xfrm>
              <a:off x="7875688" y="3879952"/>
              <a:ext cx="845548" cy="552621"/>
            </a:xfrm>
            <a:prstGeom prst="rect">
              <a:avLst/>
            </a:prstGeom>
            <a:noFill/>
            <a:ln>
              <a:noFill/>
            </a:ln>
          </p:spPr>
        </p:pic>
      </p:grpSp>
      <p:sp>
        <p:nvSpPr>
          <p:cNvPr id="110" name="Google Shape;110;g7133fcb75b_0_347"/>
          <p:cNvSpPr txBox="1"/>
          <p:nvPr>
            <p:ph type="title"/>
          </p:nvPr>
        </p:nvSpPr>
        <p:spPr>
          <a:xfrm>
            <a:off x="1035267" y="536933"/>
            <a:ext cx="4783200" cy="11424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2400"/>
              <a:buNone/>
              <a:defRPr/>
            </a:lvl1pPr>
            <a:lvl2pPr lvl="1" rtl="0" algn="l">
              <a:lnSpc>
                <a:spcPct val="100000"/>
              </a:lnSpc>
              <a:spcBef>
                <a:spcPts val="0"/>
              </a:spcBef>
              <a:spcAft>
                <a:spcPts val="0"/>
              </a:spcAft>
              <a:buSzPts val="2400"/>
              <a:buNone/>
              <a:defRPr/>
            </a:lvl2pPr>
            <a:lvl3pPr lvl="2" rtl="0" algn="l">
              <a:lnSpc>
                <a:spcPct val="100000"/>
              </a:lnSpc>
              <a:spcBef>
                <a:spcPts val="0"/>
              </a:spcBef>
              <a:spcAft>
                <a:spcPts val="0"/>
              </a:spcAft>
              <a:buSzPts val="2400"/>
              <a:buNone/>
              <a:defRPr/>
            </a:lvl3pPr>
            <a:lvl4pPr lvl="3" rtl="0" algn="l">
              <a:lnSpc>
                <a:spcPct val="100000"/>
              </a:lnSpc>
              <a:spcBef>
                <a:spcPts val="0"/>
              </a:spcBef>
              <a:spcAft>
                <a:spcPts val="0"/>
              </a:spcAft>
              <a:buSzPts val="2400"/>
              <a:buNone/>
              <a:defRPr/>
            </a:lvl4pPr>
            <a:lvl5pPr lvl="4" rtl="0" algn="l">
              <a:lnSpc>
                <a:spcPct val="100000"/>
              </a:lnSpc>
              <a:spcBef>
                <a:spcPts val="0"/>
              </a:spcBef>
              <a:spcAft>
                <a:spcPts val="0"/>
              </a:spcAft>
              <a:buSzPts val="2400"/>
              <a:buNone/>
              <a:defRPr/>
            </a:lvl5pPr>
            <a:lvl6pPr lvl="5" rtl="0" algn="l">
              <a:lnSpc>
                <a:spcPct val="100000"/>
              </a:lnSpc>
              <a:spcBef>
                <a:spcPts val="0"/>
              </a:spcBef>
              <a:spcAft>
                <a:spcPts val="0"/>
              </a:spcAft>
              <a:buSzPts val="2400"/>
              <a:buNone/>
              <a:defRPr/>
            </a:lvl6pPr>
            <a:lvl7pPr lvl="6" rtl="0" algn="l">
              <a:lnSpc>
                <a:spcPct val="100000"/>
              </a:lnSpc>
              <a:spcBef>
                <a:spcPts val="0"/>
              </a:spcBef>
              <a:spcAft>
                <a:spcPts val="0"/>
              </a:spcAft>
              <a:buSzPts val="2400"/>
              <a:buNone/>
              <a:defRPr/>
            </a:lvl7pPr>
            <a:lvl8pPr lvl="7" rtl="0" algn="l">
              <a:lnSpc>
                <a:spcPct val="100000"/>
              </a:lnSpc>
              <a:spcBef>
                <a:spcPts val="0"/>
              </a:spcBef>
              <a:spcAft>
                <a:spcPts val="0"/>
              </a:spcAft>
              <a:buSzPts val="2400"/>
              <a:buNone/>
              <a:defRPr/>
            </a:lvl8pPr>
            <a:lvl9pPr lvl="8" rtl="0" algn="l">
              <a:lnSpc>
                <a:spcPct val="100000"/>
              </a:lnSpc>
              <a:spcBef>
                <a:spcPts val="0"/>
              </a:spcBef>
              <a:spcAft>
                <a:spcPts val="0"/>
              </a:spcAft>
              <a:buSzPts val="2400"/>
              <a:buNone/>
              <a:defRPr/>
            </a:lvl9pPr>
          </a:lstStyle>
          <a:p/>
        </p:txBody>
      </p:sp>
      <p:sp>
        <p:nvSpPr>
          <p:cNvPr id="111" name="Google Shape;111;g7133fcb75b_0_347"/>
          <p:cNvSpPr txBox="1"/>
          <p:nvPr>
            <p:ph idx="1" type="body"/>
          </p:nvPr>
        </p:nvSpPr>
        <p:spPr>
          <a:xfrm>
            <a:off x="1035267" y="2032500"/>
            <a:ext cx="3103500" cy="4102800"/>
          </a:xfrm>
          <a:prstGeom prst="rect">
            <a:avLst/>
          </a:prstGeom>
          <a:noFill/>
          <a:ln>
            <a:noFill/>
          </a:ln>
        </p:spPr>
        <p:txBody>
          <a:bodyPr anchorCtr="0" anchor="t" bIns="0" lIns="0" spcFirstLastPara="1" rIns="0" wrap="square" tIns="0">
            <a:noAutofit/>
          </a:bodyPr>
          <a:lstStyle>
            <a:lvl1pPr indent="-361950" lvl="0" marL="457200" rtl="0" algn="l">
              <a:lnSpc>
                <a:spcPct val="120000"/>
              </a:lnSpc>
              <a:spcBef>
                <a:spcPts val="800"/>
              </a:spcBef>
              <a:spcAft>
                <a:spcPts val="0"/>
              </a:spcAft>
              <a:buSzPts val="2100"/>
              <a:buChar char="❑"/>
              <a:defRPr sz="2100"/>
            </a:lvl1pPr>
            <a:lvl2pPr indent="-361950" lvl="1" marL="914400" rtl="0" algn="l">
              <a:lnSpc>
                <a:spcPct val="120000"/>
              </a:lnSpc>
              <a:spcBef>
                <a:spcPts val="800"/>
              </a:spcBef>
              <a:spcAft>
                <a:spcPts val="0"/>
              </a:spcAft>
              <a:buSzPts val="2100"/>
              <a:buChar char="❏"/>
              <a:defRPr sz="2100"/>
            </a:lvl2pPr>
            <a:lvl3pPr indent="-361950" lvl="2" marL="1371600" rtl="0" algn="l">
              <a:lnSpc>
                <a:spcPct val="120000"/>
              </a:lnSpc>
              <a:spcBef>
                <a:spcPts val="800"/>
              </a:spcBef>
              <a:spcAft>
                <a:spcPts val="0"/>
              </a:spcAft>
              <a:buSzPts val="2100"/>
              <a:buChar char="❏"/>
              <a:defRPr sz="2100"/>
            </a:lvl3pPr>
            <a:lvl4pPr indent="-361950" lvl="3" marL="1828800" rtl="0" algn="l">
              <a:lnSpc>
                <a:spcPct val="120000"/>
              </a:lnSpc>
              <a:spcBef>
                <a:spcPts val="800"/>
              </a:spcBef>
              <a:spcAft>
                <a:spcPts val="0"/>
              </a:spcAft>
              <a:buSzPts val="2100"/>
              <a:buChar char="❏"/>
              <a:defRPr sz="2100"/>
            </a:lvl4pPr>
            <a:lvl5pPr indent="-361950" lvl="4" marL="2286000" rtl="0" algn="l">
              <a:lnSpc>
                <a:spcPct val="120000"/>
              </a:lnSpc>
              <a:spcBef>
                <a:spcPts val="800"/>
              </a:spcBef>
              <a:spcAft>
                <a:spcPts val="0"/>
              </a:spcAft>
              <a:buSzPts val="2100"/>
              <a:buChar char="❏"/>
              <a:defRPr sz="2100"/>
            </a:lvl5pPr>
            <a:lvl6pPr indent="-361950" lvl="5" marL="2743200" rtl="0" algn="l">
              <a:lnSpc>
                <a:spcPct val="120000"/>
              </a:lnSpc>
              <a:spcBef>
                <a:spcPts val="800"/>
              </a:spcBef>
              <a:spcAft>
                <a:spcPts val="0"/>
              </a:spcAft>
              <a:buSzPts val="2100"/>
              <a:buChar char="❏"/>
              <a:defRPr sz="2100"/>
            </a:lvl6pPr>
            <a:lvl7pPr indent="-361950" lvl="6" marL="3200400" rtl="0" algn="l">
              <a:lnSpc>
                <a:spcPct val="120000"/>
              </a:lnSpc>
              <a:spcBef>
                <a:spcPts val="800"/>
              </a:spcBef>
              <a:spcAft>
                <a:spcPts val="0"/>
              </a:spcAft>
              <a:buSzPts val="2100"/>
              <a:buChar char="❏"/>
              <a:defRPr sz="2100"/>
            </a:lvl7pPr>
            <a:lvl8pPr indent="-361950" lvl="7" marL="3657600" rtl="0" algn="l">
              <a:lnSpc>
                <a:spcPct val="120000"/>
              </a:lnSpc>
              <a:spcBef>
                <a:spcPts val="800"/>
              </a:spcBef>
              <a:spcAft>
                <a:spcPts val="0"/>
              </a:spcAft>
              <a:buSzPts val="2100"/>
              <a:buChar char="❏"/>
              <a:defRPr sz="2100"/>
            </a:lvl8pPr>
            <a:lvl9pPr indent="-361950" lvl="8" marL="4114800" rtl="0" algn="l">
              <a:lnSpc>
                <a:spcPct val="120000"/>
              </a:lnSpc>
              <a:spcBef>
                <a:spcPts val="800"/>
              </a:spcBef>
              <a:spcAft>
                <a:spcPts val="0"/>
              </a:spcAft>
              <a:buSzPts val="2100"/>
              <a:buChar char="❏"/>
              <a:defRPr sz="2100"/>
            </a:lvl9pPr>
          </a:lstStyle>
          <a:p/>
        </p:txBody>
      </p:sp>
      <p:sp>
        <p:nvSpPr>
          <p:cNvPr id="112" name="Google Shape;112;g7133fcb75b_0_347"/>
          <p:cNvSpPr txBox="1"/>
          <p:nvPr>
            <p:ph idx="2" type="body"/>
          </p:nvPr>
        </p:nvSpPr>
        <p:spPr>
          <a:xfrm>
            <a:off x="4501416" y="2032500"/>
            <a:ext cx="3103500" cy="4102800"/>
          </a:xfrm>
          <a:prstGeom prst="rect">
            <a:avLst/>
          </a:prstGeom>
          <a:noFill/>
          <a:ln>
            <a:noFill/>
          </a:ln>
        </p:spPr>
        <p:txBody>
          <a:bodyPr anchorCtr="0" anchor="t" bIns="0" lIns="0" spcFirstLastPara="1" rIns="0" wrap="square" tIns="0">
            <a:noAutofit/>
          </a:bodyPr>
          <a:lstStyle>
            <a:lvl1pPr indent="-361950" lvl="0" marL="457200" rtl="0" algn="l">
              <a:lnSpc>
                <a:spcPct val="120000"/>
              </a:lnSpc>
              <a:spcBef>
                <a:spcPts val="800"/>
              </a:spcBef>
              <a:spcAft>
                <a:spcPts val="0"/>
              </a:spcAft>
              <a:buSzPts val="2100"/>
              <a:buChar char="❑"/>
              <a:defRPr sz="2100"/>
            </a:lvl1pPr>
            <a:lvl2pPr indent="-361950" lvl="1" marL="914400" rtl="0" algn="l">
              <a:lnSpc>
                <a:spcPct val="120000"/>
              </a:lnSpc>
              <a:spcBef>
                <a:spcPts val="800"/>
              </a:spcBef>
              <a:spcAft>
                <a:spcPts val="0"/>
              </a:spcAft>
              <a:buSzPts val="2100"/>
              <a:buChar char="❏"/>
              <a:defRPr sz="2100"/>
            </a:lvl2pPr>
            <a:lvl3pPr indent="-361950" lvl="2" marL="1371600" rtl="0" algn="l">
              <a:lnSpc>
                <a:spcPct val="120000"/>
              </a:lnSpc>
              <a:spcBef>
                <a:spcPts val="800"/>
              </a:spcBef>
              <a:spcAft>
                <a:spcPts val="0"/>
              </a:spcAft>
              <a:buSzPts val="2100"/>
              <a:buChar char="❏"/>
              <a:defRPr sz="2100"/>
            </a:lvl3pPr>
            <a:lvl4pPr indent="-361950" lvl="3" marL="1828800" rtl="0" algn="l">
              <a:lnSpc>
                <a:spcPct val="120000"/>
              </a:lnSpc>
              <a:spcBef>
                <a:spcPts val="800"/>
              </a:spcBef>
              <a:spcAft>
                <a:spcPts val="0"/>
              </a:spcAft>
              <a:buSzPts val="2100"/>
              <a:buChar char="❏"/>
              <a:defRPr sz="2100"/>
            </a:lvl4pPr>
            <a:lvl5pPr indent="-361950" lvl="4" marL="2286000" rtl="0" algn="l">
              <a:lnSpc>
                <a:spcPct val="120000"/>
              </a:lnSpc>
              <a:spcBef>
                <a:spcPts val="800"/>
              </a:spcBef>
              <a:spcAft>
                <a:spcPts val="0"/>
              </a:spcAft>
              <a:buSzPts val="2100"/>
              <a:buChar char="❏"/>
              <a:defRPr sz="2100"/>
            </a:lvl5pPr>
            <a:lvl6pPr indent="-361950" lvl="5" marL="2743200" rtl="0" algn="l">
              <a:lnSpc>
                <a:spcPct val="120000"/>
              </a:lnSpc>
              <a:spcBef>
                <a:spcPts val="800"/>
              </a:spcBef>
              <a:spcAft>
                <a:spcPts val="0"/>
              </a:spcAft>
              <a:buSzPts val="2100"/>
              <a:buChar char="❏"/>
              <a:defRPr sz="2100"/>
            </a:lvl6pPr>
            <a:lvl7pPr indent="-361950" lvl="6" marL="3200400" rtl="0" algn="l">
              <a:lnSpc>
                <a:spcPct val="120000"/>
              </a:lnSpc>
              <a:spcBef>
                <a:spcPts val="800"/>
              </a:spcBef>
              <a:spcAft>
                <a:spcPts val="0"/>
              </a:spcAft>
              <a:buSzPts val="2100"/>
              <a:buChar char="❏"/>
              <a:defRPr sz="2100"/>
            </a:lvl7pPr>
            <a:lvl8pPr indent="-361950" lvl="7" marL="3657600" rtl="0" algn="l">
              <a:lnSpc>
                <a:spcPct val="120000"/>
              </a:lnSpc>
              <a:spcBef>
                <a:spcPts val="800"/>
              </a:spcBef>
              <a:spcAft>
                <a:spcPts val="0"/>
              </a:spcAft>
              <a:buSzPts val="2100"/>
              <a:buChar char="❏"/>
              <a:defRPr sz="2100"/>
            </a:lvl8pPr>
            <a:lvl9pPr indent="-361950" lvl="8" marL="4114800" rtl="0" algn="l">
              <a:lnSpc>
                <a:spcPct val="120000"/>
              </a:lnSpc>
              <a:spcBef>
                <a:spcPts val="800"/>
              </a:spcBef>
              <a:spcAft>
                <a:spcPts val="0"/>
              </a:spcAft>
              <a:buSzPts val="2100"/>
              <a:buChar char="❏"/>
              <a:defRPr sz="2100"/>
            </a:lvl9pPr>
          </a:lstStyle>
          <a:p/>
        </p:txBody>
      </p:sp>
      <p:sp>
        <p:nvSpPr>
          <p:cNvPr id="113" name="Google Shape;113;g7133fcb75b_0_347"/>
          <p:cNvSpPr txBox="1"/>
          <p:nvPr>
            <p:ph idx="3" type="body"/>
          </p:nvPr>
        </p:nvSpPr>
        <p:spPr>
          <a:xfrm>
            <a:off x="7967565" y="2032500"/>
            <a:ext cx="3103500" cy="4102800"/>
          </a:xfrm>
          <a:prstGeom prst="rect">
            <a:avLst/>
          </a:prstGeom>
          <a:noFill/>
          <a:ln>
            <a:noFill/>
          </a:ln>
        </p:spPr>
        <p:txBody>
          <a:bodyPr anchorCtr="0" anchor="t" bIns="0" lIns="0" spcFirstLastPara="1" rIns="0" wrap="square" tIns="0">
            <a:noAutofit/>
          </a:bodyPr>
          <a:lstStyle>
            <a:lvl1pPr indent="-361950" lvl="0" marL="457200" rtl="0" algn="l">
              <a:lnSpc>
                <a:spcPct val="120000"/>
              </a:lnSpc>
              <a:spcBef>
                <a:spcPts val="800"/>
              </a:spcBef>
              <a:spcAft>
                <a:spcPts val="0"/>
              </a:spcAft>
              <a:buSzPts val="2100"/>
              <a:buChar char="❑"/>
              <a:defRPr sz="2100"/>
            </a:lvl1pPr>
            <a:lvl2pPr indent="-361950" lvl="1" marL="914400" rtl="0" algn="l">
              <a:lnSpc>
                <a:spcPct val="120000"/>
              </a:lnSpc>
              <a:spcBef>
                <a:spcPts val="800"/>
              </a:spcBef>
              <a:spcAft>
                <a:spcPts val="0"/>
              </a:spcAft>
              <a:buSzPts val="2100"/>
              <a:buChar char="❏"/>
              <a:defRPr sz="2100"/>
            </a:lvl2pPr>
            <a:lvl3pPr indent="-361950" lvl="2" marL="1371600" rtl="0" algn="l">
              <a:lnSpc>
                <a:spcPct val="120000"/>
              </a:lnSpc>
              <a:spcBef>
                <a:spcPts val="800"/>
              </a:spcBef>
              <a:spcAft>
                <a:spcPts val="0"/>
              </a:spcAft>
              <a:buSzPts val="2100"/>
              <a:buChar char="❏"/>
              <a:defRPr sz="2100"/>
            </a:lvl3pPr>
            <a:lvl4pPr indent="-361950" lvl="3" marL="1828800" rtl="0" algn="l">
              <a:lnSpc>
                <a:spcPct val="120000"/>
              </a:lnSpc>
              <a:spcBef>
                <a:spcPts val="800"/>
              </a:spcBef>
              <a:spcAft>
                <a:spcPts val="0"/>
              </a:spcAft>
              <a:buSzPts val="2100"/>
              <a:buChar char="❏"/>
              <a:defRPr sz="2100"/>
            </a:lvl4pPr>
            <a:lvl5pPr indent="-361950" lvl="4" marL="2286000" rtl="0" algn="l">
              <a:lnSpc>
                <a:spcPct val="120000"/>
              </a:lnSpc>
              <a:spcBef>
                <a:spcPts val="800"/>
              </a:spcBef>
              <a:spcAft>
                <a:spcPts val="0"/>
              </a:spcAft>
              <a:buSzPts val="2100"/>
              <a:buChar char="❏"/>
              <a:defRPr sz="2100"/>
            </a:lvl5pPr>
            <a:lvl6pPr indent="-361950" lvl="5" marL="2743200" rtl="0" algn="l">
              <a:lnSpc>
                <a:spcPct val="120000"/>
              </a:lnSpc>
              <a:spcBef>
                <a:spcPts val="800"/>
              </a:spcBef>
              <a:spcAft>
                <a:spcPts val="0"/>
              </a:spcAft>
              <a:buSzPts val="2100"/>
              <a:buChar char="❏"/>
              <a:defRPr sz="2100"/>
            </a:lvl6pPr>
            <a:lvl7pPr indent="-361950" lvl="6" marL="3200400" rtl="0" algn="l">
              <a:lnSpc>
                <a:spcPct val="120000"/>
              </a:lnSpc>
              <a:spcBef>
                <a:spcPts val="800"/>
              </a:spcBef>
              <a:spcAft>
                <a:spcPts val="0"/>
              </a:spcAft>
              <a:buSzPts val="2100"/>
              <a:buChar char="❏"/>
              <a:defRPr sz="2100"/>
            </a:lvl7pPr>
            <a:lvl8pPr indent="-361950" lvl="7" marL="3657600" rtl="0" algn="l">
              <a:lnSpc>
                <a:spcPct val="120000"/>
              </a:lnSpc>
              <a:spcBef>
                <a:spcPts val="800"/>
              </a:spcBef>
              <a:spcAft>
                <a:spcPts val="0"/>
              </a:spcAft>
              <a:buSzPts val="2100"/>
              <a:buChar char="❏"/>
              <a:defRPr sz="2100"/>
            </a:lvl8pPr>
            <a:lvl9pPr indent="-361950" lvl="8" marL="4114800" rtl="0" algn="l">
              <a:lnSpc>
                <a:spcPct val="120000"/>
              </a:lnSpc>
              <a:spcBef>
                <a:spcPts val="800"/>
              </a:spcBef>
              <a:spcAft>
                <a:spcPts val="0"/>
              </a:spcAft>
              <a:buSzPts val="2100"/>
              <a:buChar char="❏"/>
              <a:defRPr sz="2100"/>
            </a:lvl9pPr>
          </a:lstStyle>
          <a:p/>
        </p:txBody>
      </p:sp>
      <p:sp>
        <p:nvSpPr>
          <p:cNvPr id="114" name="Google Shape;114;g7133fcb75b_0_347"/>
          <p:cNvSpPr txBox="1"/>
          <p:nvPr>
            <p:ph idx="12" type="sldNum"/>
          </p:nvPr>
        </p:nvSpPr>
        <p:spPr>
          <a:xfrm>
            <a:off x="11639200" y="6312100"/>
            <a:ext cx="552900" cy="546000"/>
          </a:xfrm>
          <a:prstGeom prst="rect">
            <a:avLst/>
          </a:prstGeom>
          <a:noFill/>
          <a:ln>
            <a:noFill/>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000000"/>
              </a:buClr>
              <a:buSzPts val="1700"/>
              <a:buFont typeface="Arial"/>
              <a:buNone/>
              <a:defRPr b="0" i="0" sz="1700" u="none" cap="none" strike="noStrike">
                <a:solidFill>
                  <a:schemeClr val="dk2"/>
                </a:solidFill>
                <a:latin typeface="Montserrat Light"/>
                <a:ea typeface="Montserrat Light"/>
                <a:cs typeface="Montserrat Light"/>
                <a:sym typeface="Montserrat Light"/>
              </a:defRPr>
            </a:lvl1pPr>
            <a:lvl2pPr indent="0" lvl="1" marL="0" marR="0" rtl="0" algn="ctr">
              <a:lnSpc>
                <a:spcPct val="100000"/>
              </a:lnSpc>
              <a:spcBef>
                <a:spcPts val="0"/>
              </a:spcBef>
              <a:spcAft>
                <a:spcPts val="0"/>
              </a:spcAft>
              <a:buClr>
                <a:srgbClr val="000000"/>
              </a:buClr>
              <a:buSzPts val="1700"/>
              <a:buFont typeface="Arial"/>
              <a:buNone/>
              <a:defRPr b="0" i="0" sz="1700" u="none" cap="none" strike="noStrike">
                <a:solidFill>
                  <a:schemeClr val="dk2"/>
                </a:solidFill>
                <a:latin typeface="Montserrat Light"/>
                <a:ea typeface="Montserrat Light"/>
                <a:cs typeface="Montserrat Light"/>
                <a:sym typeface="Montserrat Light"/>
              </a:defRPr>
            </a:lvl2pPr>
            <a:lvl3pPr indent="0" lvl="2" marL="0" marR="0" rtl="0" algn="ctr">
              <a:lnSpc>
                <a:spcPct val="100000"/>
              </a:lnSpc>
              <a:spcBef>
                <a:spcPts val="0"/>
              </a:spcBef>
              <a:spcAft>
                <a:spcPts val="0"/>
              </a:spcAft>
              <a:buClr>
                <a:srgbClr val="000000"/>
              </a:buClr>
              <a:buSzPts val="1700"/>
              <a:buFont typeface="Arial"/>
              <a:buNone/>
              <a:defRPr b="0" i="0" sz="1700" u="none" cap="none" strike="noStrike">
                <a:solidFill>
                  <a:schemeClr val="dk2"/>
                </a:solidFill>
                <a:latin typeface="Montserrat Light"/>
                <a:ea typeface="Montserrat Light"/>
                <a:cs typeface="Montserrat Light"/>
                <a:sym typeface="Montserrat Light"/>
              </a:defRPr>
            </a:lvl3pPr>
            <a:lvl4pPr indent="0" lvl="3" marL="0" marR="0" rtl="0" algn="ctr">
              <a:lnSpc>
                <a:spcPct val="100000"/>
              </a:lnSpc>
              <a:spcBef>
                <a:spcPts val="0"/>
              </a:spcBef>
              <a:spcAft>
                <a:spcPts val="0"/>
              </a:spcAft>
              <a:buClr>
                <a:srgbClr val="000000"/>
              </a:buClr>
              <a:buSzPts val="1700"/>
              <a:buFont typeface="Arial"/>
              <a:buNone/>
              <a:defRPr b="0" i="0" sz="1700" u="none" cap="none" strike="noStrike">
                <a:solidFill>
                  <a:schemeClr val="dk2"/>
                </a:solidFill>
                <a:latin typeface="Montserrat Light"/>
                <a:ea typeface="Montserrat Light"/>
                <a:cs typeface="Montserrat Light"/>
                <a:sym typeface="Montserrat Light"/>
              </a:defRPr>
            </a:lvl4pPr>
            <a:lvl5pPr indent="0" lvl="4" marL="0" marR="0" rtl="0" algn="ctr">
              <a:lnSpc>
                <a:spcPct val="100000"/>
              </a:lnSpc>
              <a:spcBef>
                <a:spcPts val="0"/>
              </a:spcBef>
              <a:spcAft>
                <a:spcPts val="0"/>
              </a:spcAft>
              <a:buClr>
                <a:srgbClr val="000000"/>
              </a:buClr>
              <a:buSzPts val="1700"/>
              <a:buFont typeface="Arial"/>
              <a:buNone/>
              <a:defRPr b="0" i="0" sz="1700" u="none" cap="none" strike="noStrike">
                <a:solidFill>
                  <a:schemeClr val="dk2"/>
                </a:solidFill>
                <a:latin typeface="Montserrat Light"/>
                <a:ea typeface="Montserrat Light"/>
                <a:cs typeface="Montserrat Light"/>
                <a:sym typeface="Montserrat Light"/>
              </a:defRPr>
            </a:lvl5pPr>
            <a:lvl6pPr indent="0" lvl="5" marL="0" marR="0" rtl="0" algn="ctr">
              <a:lnSpc>
                <a:spcPct val="100000"/>
              </a:lnSpc>
              <a:spcBef>
                <a:spcPts val="0"/>
              </a:spcBef>
              <a:spcAft>
                <a:spcPts val="0"/>
              </a:spcAft>
              <a:buClr>
                <a:srgbClr val="000000"/>
              </a:buClr>
              <a:buSzPts val="1700"/>
              <a:buFont typeface="Arial"/>
              <a:buNone/>
              <a:defRPr b="0" i="0" sz="1700" u="none" cap="none" strike="noStrike">
                <a:solidFill>
                  <a:schemeClr val="dk2"/>
                </a:solidFill>
                <a:latin typeface="Montserrat Light"/>
                <a:ea typeface="Montserrat Light"/>
                <a:cs typeface="Montserrat Light"/>
                <a:sym typeface="Montserrat Light"/>
              </a:defRPr>
            </a:lvl6pPr>
            <a:lvl7pPr indent="0" lvl="6" marL="0" marR="0" rtl="0" algn="ctr">
              <a:lnSpc>
                <a:spcPct val="100000"/>
              </a:lnSpc>
              <a:spcBef>
                <a:spcPts val="0"/>
              </a:spcBef>
              <a:spcAft>
                <a:spcPts val="0"/>
              </a:spcAft>
              <a:buClr>
                <a:srgbClr val="000000"/>
              </a:buClr>
              <a:buSzPts val="1700"/>
              <a:buFont typeface="Arial"/>
              <a:buNone/>
              <a:defRPr b="0" i="0" sz="1700" u="none" cap="none" strike="noStrike">
                <a:solidFill>
                  <a:schemeClr val="dk2"/>
                </a:solidFill>
                <a:latin typeface="Montserrat Light"/>
                <a:ea typeface="Montserrat Light"/>
                <a:cs typeface="Montserrat Light"/>
                <a:sym typeface="Montserrat Light"/>
              </a:defRPr>
            </a:lvl7pPr>
            <a:lvl8pPr indent="0" lvl="7" marL="0" marR="0" rtl="0" algn="ctr">
              <a:lnSpc>
                <a:spcPct val="100000"/>
              </a:lnSpc>
              <a:spcBef>
                <a:spcPts val="0"/>
              </a:spcBef>
              <a:spcAft>
                <a:spcPts val="0"/>
              </a:spcAft>
              <a:buClr>
                <a:srgbClr val="000000"/>
              </a:buClr>
              <a:buSzPts val="1700"/>
              <a:buFont typeface="Arial"/>
              <a:buNone/>
              <a:defRPr b="0" i="0" sz="1700" u="none" cap="none" strike="noStrike">
                <a:solidFill>
                  <a:schemeClr val="dk2"/>
                </a:solidFill>
                <a:latin typeface="Montserrat Light"/>
                <a:ea typeface="Montserrat Light"/>
                <a:cs typeface="Montserrat Light"/>
                <a:sym typeface="Montserrat Light"/>
              </a:defRPr>
            </a:lvl8pPr>
            <a:lvl9pPr indent="0" lvl="8" marL="0" marR="0" rtl="0" algn="ctr">
              <a:lnSpc>
                <a:spcPct val="100000"/>
              </a:lnSpc>
              <a:spcBef>
                <a:spcPts val="0"/>
              </a:spcBef>
              <a:spcAft>
                <a:spcPts val="0"/>
              </a:spcAft>
              <a:buClr>
                <a:srgbClr val="000000"/>
              </a:buClr>
              <a:buSzPts val="1700"/>
              <a:buFont typeface="Arial"/>
              <a:buNone/>
              <a:defRPr b="0" i="0" sz="1700" u="none" cap="none" strike="noStrike">
                <a:solidFill>
                  <a:schemeClr val="dk2"/>
                </a:solidFill>
                <a:latin typeface="Montserrat Light"/>
                <a:ea typeface="Montserrat Light"/>
                <a:cs typeface="Montserrat Light"/>
                <a:sym typeface="Montserrat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9" name="Shape 19"/>
        <p:cNvGrpSpPr/>
        <p:nvPr/>
      </p:nvGrpSpPr>
      <p:grpSpPr>
        <a:xfrm>
          <a:off x="0" y="0"/>
          <a:ext cx="0" cy="0"/>
          <a:chOff x="0" y="0"/>
          <a:chExt cx="0" cy="0"/>
        </a:xfrm>
      </p:grpSpPr>
      <p:sp>
        <p:nvSpPr>
          <p:cNvPr id="20" name="Google Shape;20;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 name="Google Shape;22;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5" name="Shape 25"/>
        <p:cNvGrpSpPr/>
        <p:nvPr/>
      </p:nvGrpSpPr>
      <p:grpSpPr>
        <a:xfrm>
          <a:off x="0" y="0"/>
          <a:ext cx="0" cy="0"/>
          <a:chOff x="0" y="0"/>
          <a:chExt cx="0" cy="0"/>
        </a:xfrm>
      </p:grpSpPr>
      <p:sp>
        <p:nvSpPr>
          <p:cNvPr id="26" name="Google Shape;26;p1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Quattrocento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1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8" name="Google Shape;28;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1" name="Shape 31"/>
        <p:cNvGrpSpPr/>
        <p:nvPr/>
      </p:nvGrpSpPr>
      <p:grpSpPr>
        <a:xfrm>
          <a:off x="0" y="0"/>
          <a:ext cx="0" cy="0"/>
          <a:chOff x="0" y="0"/>
          <a:chExt cx="0" cy="0"/>
        </a:xfrm>
      </p:grpSpPr>
      <p:sp>
        <p:nvSpPr>
          <p:cNvPr id="32" name="Google Shape;32;p1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Quattrocento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1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7" name="Shape 37"/>
        <p:cNvGrpSpPr/>
        <p:nvPr/>
      </p:nvGrpSpPr>
      <p:grpSpPr>
        <a:xfrm>
          <a:off x="0" y="0"/>
          <a:ext cx="0" cy="0"/>
          <a:chOff x="0" y="0"/>
          <a:chExt cx="0" cy="0"/>
        </a:xfrm>
      </p:grpSpPr>
      <p:sp>
        <p:nvSpPr>
          <p:cNvPr id="38" name="Google Shape;38;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2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4" name="Shape 44"/>
        <p:cNvGrpSpPr/>
        <p:nvPr/>
      </p:nvGrpSpPr>
      <p:grpSpPr>
        <a:xfrm>
          <a:off x="0" y="0"/>
          <a:ext cx="0" cy="0"/>
          <a:chOff x="0" y="0"/>
          <a:chExt cx="0" cy="0"/>
        </a:xfrm>
      </p:grpSpPr>
      <p:sp>
        <p:nvSpPr>
          <p:cNvPr id="45" name="Google Shape;45;p2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2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2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2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2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3" name="Shape 53"/>
        <p:cNvGrpSpPr/>
        <p:nvPr/>
      </p:nvGrpSpPr>
      <p:grpSpPr>
        <a:xfrm>
          <a:off x="0" y="0"/>
          <a:ext cx="0" cy="0"/>
          <a:chOff x="0" y="0"/>
          <a:chExt cx="0" cy="0"/>
        </a:xfrm>
      </p:grpSpPr>
      <p:sp>
        <p:nvSpPr>
          <p:cNvPr id="54" name="Google Shape;54;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8" name="Shape 58"/>
        <p:cNvGrpSpPr/>
        <p:nvPr/>
      </p:nvGrpSpPr>
      <p:grpSpPr>
        <a:xfrm>
          <a:off x="0" y="0"/>
          <a:ext cx="0" cy="0"/>
          <a:chOff x="0" y="0"/>
          <a:chExt cx="0" cy="0"/>
        </a:xfrm>
      </p:grpSpPr>
      <p:sp>
        <p:nvSpPr>
          <p:cNvPr id="59" name="Google Shape;59;p2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Quattrocento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2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5" name="Shape 65"/>
        <p:cNvGrpSpPr/>
        <p:nvPr/>
      </p:nvGrpSpPr>
      <p:grpSpPr>
        <a:xfrm>
          <a:off x="0" y="0"/>
          <a:ext cx="0" cy="0"/>
          <a:chOff x="0" y="0"/>
          <a:chExt cx="0" cy="0"/>
        </a:xfrm>
      </p:grpSpPr>
      <p:sp>
        <p:nvSpPr>
          <p:cNvPr id="66" name="Google Shape;66;p2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Quattrocento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4"/>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2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Quattrocento Sans"/>
              <a:buNone/>
              <a:defRPr b="0" i="0" sz="4400" u="none" cap="none" strike="noStrik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hyperlink" Target="https://en.wikipedia.org/wiki/Statistical_analysi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5.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8.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9.png"/><Relationship Id="rId4" Type="http://schemas.openxmlformats.org/officeDocument/2006/relationships/image" Target="../media/image33.png"/><Relationship Id="rId5"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6.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9.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8.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0.png"/><Relationship Id="rId4" Type="http://schemas.openxmlformats.org/officeDocument/2006/relationships/image" Target="../media/image43.png"/><Relationship Id="rId5" Type="http://schemas.openxmlformats.org/officeDocument/2006/relationships/image" Target="../media/image45.png"/><Relationship Id="rId6"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6.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7.png"/><Relationship Id="rId7" Type="http://schemas.openxmlformats.org/officeDocument/2006/relationships/image" Target="../media/image18.png"/><Relationship Id="rId8"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8" name="Shape 118"/>
        <p:cNvGrpSpPr/>
        <p:nvPr/>
      </p:nvGrpSpPr>
      <p:grpSpPr>
        <a:xfrm>
          <a:off x="0" y="0"/>
          <a:ext cx="0" cy="0"/>
          <a:chOff x="0" y="0"/>
          <a:chExt cx="0" cy="0"/>
        </a:xfrm>
      </p:grpSpPr>
      <p:sp>
        <p:nvSpPr>
          <p:cNvPr id="119" name="Google Shape;119;p1"/>
          <p:cNvSpPr/>
          <p:nvPr/>
        </p:nvSpPr>
        <p:spPr>
          <a:xfrm flipH="1" rot="-5400000">
            <a:off x="5338916" y="-1"/>
            <a:ext cx="6853083" cy="6853083"/>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120" name="Google Shape;120;p1"/>
          <p:cNvCxnSpPr/>
          <p:nvPr/>
        </p:nvCxnSpPr>
        <p:spPr>
          <a:xfrm>
            <a:off x="0" y="2844800"/>
            <a:ext cx="12191999" cy="0"/>
          </a:xfrm>
          <a:prstGeom prst="straightConnector1">
            <a:avLst/>
          </a:prstGeom>
          <a:noFill/>
          <a:ln cap="flat" cmpd="sng" w="12700">
            <a:solidFill>
              <a:srgbClr val="A5A5A5"/>
            </a:solidFill>
            <a:prstDash val="solid"/>
            <a:miter lim="800000"/>
            <a:headEnd len="sm" w="sm" type="none"/>
            <a:tailEnd len="sm" w="sm" type="none"/>
          </a:ln>
        </p:spPr>
      </p:cxnSp>
      <p:sp>
        <p:nvSpPr>
          <p:cNvPr id="121" name="Google Shape;121;p1"/>
          <p:cNvSpPr/>
          <p:nvPr/>
        </p:nvSpPr>
        <p:spPr>
          <a:xfrm flipH="1" rot="5400000">
            <a:off x="0" y="5372100"/>
            <a:ext cx="1485900" cy="1485900"/>
          </a:xfrm>
          <a:prstGeom prst="rtTriangle">
            <a:avLst/>
          </a:prstGeom>
          <a:solidFill>
            <a:srgbClr val="E65E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2" name="Google Shape;122;p1"/>
          <p:cNvSpPr/>
          <p:nvPr/>
        </p:nvSpPr>
        <p:spPr>
          <a:xfrm>
            <a:off x="10058400" y="257175"/>
            <a:ext cx="2133600" cy="628650"/>
          </a:xfrm>
          <a:prstGeom prst="rect">
            <a:avLst/>
          </a:prstGeom>
          <a:solidFill>
            <a:srgbClr val="E65E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000">
                <a:solidFill>
                  <a:schemeClr val="lt1"/>
                </a:solidFill>
                <a:latin typeface="Calibri"/>
                <a:ea typeface="Calibri"/>
                <a:cs typeface="Calibri"/>
                <a:sym typeface="Calibri"/>
              </a:rPr>
              <a:t>PCA</a:t>
            </a:r>
            <a:endParaRPr b="1" i="0" sz="3000" u="none" cap="none" strike="noStrike">
              <a:solidFill>
                <a:schemeClr val="lt1"/>
              </a:solidFill>
              <a:latin typeface="Calibri"/>
              <a:ea typeface="Calibri"/>
              <a:cs typeface="Calibri"/>
              <a:sym typeface="Calibri"/>
            </a:endParaRPr>
          </a:p>
        </p:txBody>
      </p:sp>
      <p:sp>
        <p:nvSpPr>
          <p:cNvPr id="123" name="Google Shape;123;p1"/>
          <p:cNvSpPr txBox="1"/>
          <p:nvPr/>
        </p:nvSpPr>
        <p:spPr>
          <a:xfrm>
            <a:off x="285750" y="3687702"/>
            <a:ext cx="6083400" cy="9234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5400">
                <a:solidFill>
                  <a:schemeClr val="dk1"/>
                </a:solidFill>
                <a:latin typeface="Montserrat"/>
                <a:ea typeface="Montserrat"/>
                <a:cs typeface="Montserrat"/>
                <a:sym typeface="Montserrat"/>
              </a:rPr>
              <a:t>Image Compression and Reconstruction using PCA</a:t>
            </a:r>
            <a:endParaRPr b="1" sz="5400">
              <a:solidFill>
                <a:schemeClr val="dk1"/>
              </a:solidFill>
              <a:latin typeface="Montserrat"/>
              <a:ea typeface="Montserrat"/>
              <a:cs typeface="Montserrat"/>
              <a:sym typeface="Montserrat"/>
            </a:endParaRPr>
          </a:p>
        </p:txBody>
      </p:sp>
      <p:sp>
        <p:nvSpPr>
          <p:cNvPr id="124" name="Google Shape;124;p1"/>
          <p:cNvSpPr txBox="1"/>
          <p:nvPr/>
        </p:nvSpPr>
        <p:spPr>
          <a:xfrm>
            <a:off x="8459775" y="5117000"/>
            <a:ext cx="3654300" cy="16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latin typeface="Montserrat"/>
                <a:ea typeface="Montserrat"/>
                <a:cs typeface="Montserrat"/>
                <a:sym typeface="Montserrat"/>
              </a:rPr>
              <a:t>Guided by: Dr. Mahmoud Parsian</a:t>
            </a:r>
            <a:endParaRPr sz="1600">
              <a:latin typeface="Montserrat"/>
              <a:ea typeface="Montserrat"/>
              <a:cs typeface="Montserrat"/>
              <a:sym typeface="Montserrat"/>
            </a:endParaRPr>
          </a:p>
          <a:p>
            <a:pPr indent="0" lvl="0" marL="0" rtl="0" algn="l">
              <a:spcBef>
                <a:spcPts val="0"/>
              </a:spcBef>
              <a:spcAft>
                <a:spcPts val="0"/>
              </a:spcAft>
              <a:buNone/>
            </a:pPr>
            <a:r>
              <a:t/>
            </a:r>
            <a:endParaRPr sz="1600">
              <a:latin typeface="Montserrat"/>
              <a:ea typeface="Montserrat"/>
              <a:cs typeface="Montserrat"/>
              <a:sym typeface="Montserrat"/>
            </a:endParaRPr>
          </a:p>
          <a:p>
            <a:pPr indent="0" lvl="0" marL="0" rtl="0" algn="l">
              <a:spcBef>
                <a:spcPts val="0"/>
              </a:spcBef>
              <a:spcAft>
                <a:spcPts val="0"/>
              </a:spcAft>
              <a:buNone/>
            </a:pPr>
            <a:r>
              <a:rPr lang="en-US" sz="1600">
                <a:latin typeface="Montserrat"/>
                <a:ea typeface="Montserrat"/>
                <a:cs typeface="Montserrat"/>
                <a:sym typeface="Montserrat"/>
              </a:rPr>
              <a:t>Kalyani Rane</a:t>
            </a:r>
            <a:endParaRPr sz="1600">
              <a:latin typeface="Montserrat"/>
              <a:ea typeface="Montserrat"/>
              <a:cs typeface="Montserrat"/>
              <a:sym typeface="Montserrat"/>
            </a:endParaRPr>
          </a:p>
          <a:p>
            <a:pPr indent="0" lvl="0" marL="0" rtl="0" algn="l">
              <a:spcBef>
                <a:spcPts val="0"/>
              </a:spcBef>
              <a:spcAft>
                <a:spcPts val="0"/>
              </a:spcAft>
              <a:buNone/>
            </a:pPr>
            <a:r>
              <a:rPr lang="en-US" sz="1600">
                <a:latin typeface="Montserrat"/>
                <a:ea typeface="Montserrat"/>
                <a:cs typeface="Montserrat"/>
                <a:sym typeface="Montserrat"/>
              </a:rPr>
              <a:t>Lasya Pathuri</a:t>
            </a:r>
            <a:endParaRPr sz="1600">
              <a:latin typeface="Montserrat"/>
              <a:ea typeface="Montserrat"/>
              <a:cs typeface="Montserrat"/>
              <a:sym typeface="Montserrat"/>
            </a:endParaRPr>
          </a:p>
        </p:txBody>
      </p:sp>
      <p:pic>
        <p:nvPicPr>
          <p:cNvPr id="125" name="Google Shape;125;p1"/>
          <p:cNvPicPr preferRelativeResize="0"/>
          <p:nvPr/>
        </p:nvPicPr>
        <p:blipFill rotWithShape="1">
          <a:blip r:embed="rId3">
            <a:alphaModFix/>
          </a:blip>
          <a:srcRect b="0" l="0" r="1951" t="1652"/>
          <a:stretch/>
        </p:blipFill>
        <p:spPr>
          <a:xfrm>
            <a:off x="6096000" y="1366125"/>
            <a:ext cx="3371325" cy="3344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75" name="Shape 275"/>
        <p:cNvGrpSpPr/>
        <p:nvPr/>
      </p:nvGrpSpPr>
      <p:grpSpPr>
        <a:xfrm>
          <a:off x="0" y="0"/>
          <a:ext cx="0" cy="0"/>
          <a:chOff x="0" y="0"/>
          <a:chExt cx="0" cy="0"/>
        </a:xfrm>
      </p:grpSpPr>
      <p:sp>
        <p:nvSpPr>
          <p:cNvPr id="276" name="Google Shape;276;g7127f874bf_3_0"/>
          <p:cNvSpPr/>
          <p:nvPr/>
        </p:nvSpPr>
        <p:spPr>
          <a:xfrm flipH="1" rot="5400000">
            <a:off x="0" y="5372100"/>
            <a:ext cx="1485900" cy="14859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7" name="Google Shape;277;g7127f874bf_3_0"/>
          <p:cNvSpPr/>
          <p:nvPr/>
        </p:nvSpPr>
        <p:spPr>
          <a:xfrm>
            <a:off x="10058400" y="97712"/>
            <a:ext cx="2133600" cy="177900"/>
          </a:xfrm>
          <a:prstGeom prst="rect">
            <a:avLst/>
          </a:prstGeom>
          <a:solidFill>
            <a:srgbClr val="E65E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8" name="Google Shape;278;g7127f874bf_3_0"/>
          <p:cNvSpPr txBox="1"/>
          <p:nvPr/>
        </p:nvSpPr>
        <p:spPr>
          <a:xfrm>
            <a:off x="690563" y="314325"/>
            <a:ext cx="10808400" cy="554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en-US" sz="3600">
                <a:solidFill>
                  <a:schemeClr val="dk1"/>
                </a:solidFill>
                <a:latin typeface="Montserrat"/>
                <a:ea typeface="Montserrat"/>
                <a:cs typeface="Montserrat"/>
                <a:sym typeface="Montserrat"/>
              </a:rPr>
              <a:t>PRE-PROCESSING OF IMAGES</a:t>
            </a:r>
            <a:endParaRPr b="1">
              <a:solidFill>
                <a:schemeClr val="dk1"/>
              </a:solidFill>
              <a:latin typeface="Montserrat"/>
              <a:ea typeface="Montserrat"/>
              <a:cs typeface="Montserrat"/>
              <a:sym typeface="Montserrat"/>
            </a:endParaRPr>
          </a:p>
          <a:p>
            <a:pPr indent="0" lvl="0" marL="0" marR="0" rtl="0" algn="l">
              <a:spcBef>
                <a:spcPts val="0"/>
              </a:spcBef>
              <a:spcAft>
                <a:spcPts val="0"/>
              </a:spcAft>
              <a:buNone/>
            </a:pPr>
            <a:r>
              <a:t/>
            </a:r>
            <a:endParaRPr sz="3600">
              <a:solidFill>
                <a:schemeClr val="dk1"/>
              </a:solidFill>
              <a:latin typeface="Quattrocento Sans"/>
              <a:ea typeface="Quattrocento Sans"/>
              <a:cs typeface="Quattrocento Sans"/>
              <a:sym typeface="Quattrocento Sans"/>
            </a:endParaRPr>
          </a:p>
        </p:txBody>
      </p:sp>
      <p:sp>
        <p:nvSpPr>
          <p:cNvPr id="279" name="Google Shape;279;g7127f874bf_3_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280" name="Google Shape;280;g7127f874bf_3_0"/>
          <p:cNvGrpSpPr/>
          <p:nvPr/>
        </p:nvGrpSpPr>
        <p:grpSpPr>
          <a:xfrm>
            <a:off x="1854946" y="1097209"/>
            <a:ext cx="8481858" cy="4766836"/>
            <a:chOff x="2016807" y="1579903"/>
            <a:chExt cx="7258136" cy="4079100"/>
          </a:xfrm>
        </p:grpSpPr>
        <p:sp>
          <p:nvSpPr>
            <p:cNvPr id="281" name="Google Shape;281;g7127f874bf_3_0"/>
            <p:cNvSpPr/>
            <p:nvPr/>
          </p:nvSpPr>
          <p:spPr>
            <a:xfrm>
              <a:off x="2016807" y="1579903"/>
              <a:ext cx="4079100" cy="4079100"/>
            </a:xfrm>
            <a:prstGeom prst="ellipse">
              <a:avLst/>
            </a:prstGeom>
            <a:solidFill>
              <a:schemeClr val="accent1">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2" name="Google Shape;282;g7127f874bf_3_0"/>
            <p:cNvSpPr/>
            <p:nvPr/>
          </p:nvSpPr>
          <p:spPr>
            <a:xfrm>
              <a:off x="5195843" y="1579903"/>
              <a:ext cx="4079100" cy="4079100"/>
            </a:xfrm>
            <a:prstGeom prst="ellipse">
              <a:avLst/>
            </a:prstGeom>
            <a:solidFill>
              <a:srgbClr val="EF929E">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83" name="Google Shape;283;g7127f874bf_3_0"/>
          <p:cNvSpPr/>
          <p:nvPr/>
        </p:nvSpPr>
        <p:spPr>
          <a:xfrm flipH="1">
            <a:off x="10459200" y="1350583"/>
            <a:ext cx="1732800" cy="963900"/>
          </a:xfrm>
          <a:prstGeom prst="homePlate">
            <a:avLst>
              <a:gd fmla="val 50000" name="adj"/>
            </a:avLst>
          </a:prstGeom>
          <a:solidFill>
            <a:srgbClr val="EF929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4" name="Google Shape;284;g7127f874bf_3_0"/>
          <p:cNvSpPr/>
          <p:nvPr/>
        </p:nvSpPr>
        <p:spPr>
          <a:xfrm>
            <a:off x="0" y="1350583"/>
            <a:ext cx="1732800" cy="963900"/>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5" name="Google Shape;285;g7127f874bf_3_0"/>
          <p:cNvSpPr txBox="1"/>
          <p:nvPr/>
        </p:nvSpPr>
        <p:spPr>
          <a:xfrm>
            <a:off x="1143000" y="1372897"/>
            <a:ext cx="9906000" cy="2884200"/>
          </a:xfrm>
          <a:prstGeom prst="rect">
            <a:avLst/>
          </a:prstGeom>
          <a:noFill/>
          <a:ln>
            <a:noFill/>
          </a:ln>
        </p:spPr>
        <p:txBody>
          <a:bodyPr anchorCtr="0" anchor="t" bIns="0" lIns="0" spcFirstLastPara="1" rIns="0" wrap="square" tIns="0">
            <a:noAutofit/>
          </a:bodyPr>
          <a:lstStyle/>
          <a:p>
            <a:pPr indent="-342900" lvl="0" marL="457200" marR="0" rtl="0" algn="l">
              <a:spcBef>
                <a:spcPts val="0"/>
              </a:spcBef>
              <a:spcAft>
                <a:spcPts val="0"/>
              </a:spcAft>
              <a:buClr>
                <a:schemeClr val="dk1"/>
              </a:buClr>
              <a:buSzPts val="1800"/>
              <a:buFont typeface="Montserrat"/>
              <a:buChar char="●"/>
            </a:pPr>
            <a:r>
              <a:rPr lang="en-US" sz="1800">
                <a:solidFill>
                  <a:schemeClr val="dk1"/>
                </a:solidFill>
                <a:latin typeface="Montserrat"/>
                <a:ea typeface="Montserrat"/>
                <a:cs typeface="Montserrat"/>
                <a:sym typeface="Montserrat"/>
              </a:rPr>
              <a:t>Load the image dataset into a numpy array of size (1000, 64, 64).</a:t>
            </a:r>
            <a:endParaRPr sz="1800">
              <a:solidFill>
                <a:schemeClr val="dk1"/>
              </a:solidFill>
              <a:latin typeface="Montserrat"/>
              <a:ea typeface="Montserrat"/>
              <a:cs typeface="Montserrat"/>
              <a:sym typeface="Montserrat"/>
            </a:endParaRPr>
          </a:p>
          <a:p>
            <a:pPr indent="-342900" lvl="0" marL="457200" marR="0" rtl="0" algn="l">
              <a:spcBef>
                <a:spcPts val="0"/>
              </a:spcBef>
              <a:spcAft>
                <a:spcPts val="0"/>
              </a:spcAft>
              <a:buClr>
                <a:schemeClr val="dk1"/>
              </a:buClr>
              <a:buSzPts val="1800"/>
              <a:buFont typeface="Montserrat"/>
              <a:buChar char="●"/>
            </a:pPr>
            <a:r>
              <a:rPr lang="en-US" sz="1800">
                <a:solidFill>
                  <a:schemeClr val="dk1"/>
                </a:solidFill>
                <a:latin typeface="Montserrat"/>
                <a:ea typeface="Montserrat"/>
                <a:cs typeface="Montserrat"/>
                <a:sym typeface="Montserrat"/>
              </a:rPr>
              <a:t>Reshape the data into a </a:t>
            </a:r>
            <a:r>
              <a:rPr lang="en-US" sz="1800">
                <a:solidFill>
                  <a:schemeClr val="dk1"/>
                </a:solidFill>
                <a:latin typeface="Montserrat"/>
                <a:ea typeface="Montserrat"/>
                <a:cs typeface="Montserrat"/>
                <a:sym typeface="Montserrat"/>
              </a:rPr>
              <a:t>2D</a:t>
            </a:r>
            <a:r>
              <a:rPr lang="en-US" sz="1800">
                <a:solidFill>
                  <a:schemeClr val="dk1"/>
                </a:solidFill>
                <a:latin typeface="Montserrat"/>
                <a:ea typeface="Montserrat"/>
                <a:cs typeface="Montserrat"/>
                <a:sym typeface="Montserrat"/>
              </a:rPr>
              <a:t> numpy array of size </a:t>
            </a:r>
            <a:r>
              <a:rPr lang="en-US" sz="1800">
                <a:solidFill>
                  <a:schemeClr val="dk1"/>
                </a:solidFill>
                <a:latin typeface="Montserrat"/>
                <a:ea typeface="Montserrat"/>
                <a:cs typeface="Montserrat"/>
                <a:sym typeface="Montserrat"/>
              </a:rPr>
              <a:t>(1000, 4096) ==&gt; 64*64 = 4096</a:t>
            </a:r>
            <a:endParaRPr sz="1800">
              <a:solidFill>
                <a:schemeClr val="dk1"/>
              </a:solidFill>
              <a:latin typeface="Montserrat"/>
              <a:ea typeface="Montserrat"/>
              <a:cs typeface="Montserrat"/>
              <a:sym typeface="Montserrat"/>
            </a:endParaRPr>
          </a:p>
          <a:p>
            <a:pPr indent="-342900" lvl="0" marL="457200" marR="0" rtl="0" algn="l">
              <a:spcBef>
                <a:spcPts val="0"/>
              </a:spcBef>
              <a:spcAft>
                <a:spcPts val="0"/>
              </a:spcAft>
              <a:buClr>
                <a:schemeClr val="dk1"/>
              </a:buClr>
              <a:buSzPts val="1800"/>
              <a:buFont typeface="Montserrat"/>
              <a:buChar char="●"/>
            </a:pPr>
            <a:r>
              <a:rPr lang="en-US" sz="1800">
                <a:solidFill>
                  <a:schemeClr val="dk1"/>
                </a:solidFill>
                <a:latin typeface="Montserrat"/>
                <a:ea typeface="Montserrat"/>
                <a:cs typeface="Montserrat"/>
                <a:sym typeface="Montserrat"/>
              </a:rPr>
              <a:t>Use ‘StandardScaler()’ from SKLearn to standardize the dataset. </a:t>
            </a:r>
            <a:endParaRPr sz="1800">
              <a:solidFill>
                <a:schemeClr val="dk1"/>
              </a:solidFill>
              <a:latin typeface="Montserrat"/>
              <a:ea typeface="Montserrat"/>
              <a:cs typeface="Montserrat"/>
              <a:sym typeface="Montserrat"/>
            </a:endParaRPr>
          </a:p>
          <a:p>
            <a:pPr indent="0" lvl="0" marL="0" marR="0" rtl="0" algn="l">
              <a:spcBef>
                <a:spcPts val="0"/>
              </a:spcBef>
              <a:spcAft>
                <a:spcPts val="0"/>
              </a:spcAft>
              <a:buNone/>
            </a:pPr>
            <a:r>
              <a:t/>
            </a:r>
            <a:endParaRPr sz="1800">
              <a:solidFill>
                <a:schemeClr val="dk1"/>
              </a:solidFill>
            </a:endParaRPr>
          </a:p>
        </p:txBody>
      </p:sp>
      <p:pic>
        <p:nvPicPr>
          <p:cNvPr id="286" name="Google Shape;286;g7127f874bf_3_0"/>
          <p:cNvPicPr preferRelativeResize="0"/>
          <p:nvPr/>
        </p:nvPicPr>
        <p:blipFill>
          <a:blip r:embed="rId3">
            <a:alphaModFix/>
          </a:blip>
          <a:stretch>
            <a:fillRect/>
          </a:stretch>
        </p:blipFill>
        <p:spPr>
          <a:xfrm>
            <a:off x="2820175" y="3833775"/>
            <a:ext cx="6420150" cy="2387900"/>
          </a:xfrm>
          <a:prstGeom prst="rect">
            <a:avLst/>
          </a:prstGeom>
          <a:noFill/>
          <a:ln>
            <a:noFill/>
          </a:ln>
        </p:spPr>
      </p:pic>
      <p:pic>
        <p:nvPicPr>
          <p:cNvPr id="287" name="Google Shape;287;g7127f874bf_3_0"/>
          <p:cNvPicPr preferRelativeResize="0"/>
          <p:nvPr/>
        </p:nvPicPr>
        <p:blipFill>
          <a:blip r:embed="rId4">
            <a:alphaModFix/>
          </a:blip>
          <a:stretch>
            <a:fillRect/>
          </a:stretch>
        </p:blipFill>
        <p:spPr>
          <a:xfrm>
            <a:off x="2987900" y="2346550"/>
            <a:ext cx="3048000" cy="1371600"/>
          </a:xfrm>
          <a:prstGeom prst="rect">
            <a:avLst/>
          </a:prstGeom>
          <a:noFill/>
          <a:ln>
            <a:noFill/>
          </a:ln>
        </p:spPr>
      </p:pic>
      <p:pic>
        <p:nvPicPr>
          <p:cNvPr id="288" name="Google Shape;288;g7127f874bf_3_0"/>
          <p:cNvPicPr preferRelativeResize="0"/>
          <p:nvPr/>
        </p:nvPicPr>
        <p:blipFill>
          <a:blip r:embed="rId5">
            <a:alphaModFix/>
          </a:blip>
          <a:stretch>
            <a:fillRect/>
          </a:stretch>
        </p:blipFill>
        <p:spPr>
          <a:xfrm>
            <a:off x="6262325" y="2327500"/>
            <a:ext cx="2743200" cy="1371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92" name="Shape 292"/>
        <p:cNvGrpSpPr/>
        <p:nvPr/>
      </p:nvGrpSpPr>
      <p:grpSpPr>
        <a:xfrm>
          <a:off x="0" y="0"/>
          <a:ext cx="0" cy="0"/>
          <a:chOff x="0" y="0"/>
          <a:chExt cx="0" cy="0"/>
        </a:xfrm>
      </p:grpSpPr>
      <p:sp>
        <p:nvSpPr>
          <p:cNvPr id="293" name="Google Shape;293;g712afe7f6b_0_393"/>
          <p:cNvSpPr/>
          <p:nvPr/>
        </p:nvSpPr>
        <p:spPr>
          <a:xfrm flipH="1" rot="5400000">
            <a:off x="0" y="5372100"/>
            <a:ext cx="1485900" cy="14859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4" name="Google Shape;294;g712afe7f6b_0_393"/>
          <p:cNvSpPr/>
          <p:nvPr/>
        </p:nvSpPr>
        <p:spPr>
          <a:xfrm>
            <a:off x="10058400" y="97712"/>
            <a:ext cx="2133600" cy="177900"/>
          </a:xfrm>
          <a:prstGeom prst="rect">
            <a:avLst/>
          </a:prstGeom>
          <a:solidFill>
            <a:srgbClr val="E65E6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5" name="Google Shape;295;g712afe7f6b_0_393"/>
          <p:cNvSpPr txBox="1"/>
          <p:nvPr/>
        </p:nvSpPr>
        <p:spPr>
          <a:xfrm>
            <a:off x="690563" y="314325"/>
            <a:ext cx="10808400" cy="554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Quattrocento Sans"/>
                <a:ea typeface="Quattrocento Sans"/>
                <a:cs typeface="Quattrocento Sans"/>
                <a:sym typeface="Quattrocento Sans"/>
              </a:rPr>
              <a:t>STEPS TO PERFORM </a:t>
            </a:r>
            <a:r>
              <a:rPr b="1" i="0" lang="en-US" sz="3600" u="none" cap="none" strike="noStrike">
                <a:solidFill>
                  <a:schemeClr val="dk1"/>
                </a:solidFill>
                <a:latin typeface="Quattrocento Sans"/>
                <a:ea typeface="Quattrocento Sans"/>
                <a:cs typeface="Quattrocento Sans"/>
                <a:sym typeface="Quattrocento Sans"/>
              </a:rPr>
              <a:t>PCA</a:t>
            </a:r>
            <a:endParaRPr b="1" i="0" sz="1400" u="none" cap="none" strike="noStrike">
              <a:solidFill>
                <a:srgbClr val="000000"/>
              </a:solidFill>
              <a:latin typeface="Quattrocento Sans"/>
              <a:ea typeface="Quattrocento Sans"/>
              <a:cs typeface="Quattrocento Sans"/>
              <a:sym typeface="Quattrocento Sans"/>
            </a:endParaRPr>
          </a:p>
        </p:txBody>
      </p:sp>
      <p:sp>
        <p:nvSpPr>
          <p:cNvPr id="296" name="Google Shape;296;g712afe7f6b_0_39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297" name="Google Shape;297;g712afe7f6b_0_393"/>
          <p:cNvGrpSpPr/>
          <p:nvPr/>
        </p:nvGrpSpPr>
        <p:grpSpPr>
          <a:xfrm>
            <a:off x="552339" y="1206120"/>
            <a:ext cx="11090389" cy="3918653"/>
            <a:chOff x="1150938" y="1417637"/>
            <a:chExt cx="9893299" cy="3495677"/>
          </a:xfrm>
        </p:grpSpPr>
        <p:sp>
          <p:nvSpPr>
            <p:cNvPr id="298" name="Google Shape;298;g712afe7f6b_0_393"/>
            <p:cNvSpPr/>
            <p:nvPr/>
          </p:nvSpPr>
          <p:spPr>
            <a:xfrm>
              <a:off x="3630074" y="3439739"/>
              <a:ext cx="975900" cy="973800"/>
            </a:xfrm>
            <a:prstGeom prst="ellipse">
              <a:avLst/>
            </a:prstGeom>
            <a:solidFill>
              <a:srgbClr val="9DD2D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9" name="Google Shape;299;g712afe7f6b_0_393"/>
            <p:cNvSpPr/>
            <p:nvPr/>
          </p:nvSpPr>
          <p:spPr>
            <a:xfrm>
              <a:off x="5506499" y="1913819"/>
              <a:ext cx="975900" cy="977700"/>
            </a:xfrm>
            <a:prstGeom prst="ellipse">
              <a:avLst/>
            </a:prstGeom>
            <a:solidFill>
              <a:srgbClr val="71BEC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0" name="Google Shape;300;g712afe7f6b_0_393"/>
            <p:cNvSpPr/>
            <p:nvPr/>
          </p:nvSpPr>
          <p:spPr>
            <a:xfrm>
              <a:off x="7355936" y="3439739"/>
              <a:ext cx="975900" cy="973800"/>
            </a:xfrm>
            <a:prstGeom prst="ellipse">
              <a:avLst/>
            </a:prstGeom>
            <a:solidFill>
              <a:srgbClr val="EF929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1" name="Google Shape;301;g712afe7f6b_0_393"/>
            <p:cNvSpPr/>
            <p:nvPr/>
          </p:nvSpPr>
          <p:spPr>
            <a:xfrm>
              <a:off x="9248069" y="1913819"/>
              <a:ext cx="977700" cy="977700"/>
            </a:xfrm>
            <a:prstGeom prst="ellipse">
              <a:avLst/>
            </a:prstGeom>
            <a:solidFill>
              <a:srgbClr val="E65E6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2" name="Google Shape;302;g712afe7f6b_0_393"/>
            <p:cNvSpPr/>
            <p:nvPr/>
          </p:nvSpPr>
          <p:spPr>
            <a:xfrm>
              <a:off x="1791915" y="1913819"/>
              <a:ext cx="973800" cy="977700"/>
            </a:xfrm>
            <a:prstGeom prst="ellipse">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3" name="Google Shape;303;g712afe7f6b_0_393"/>
            <p:cNvSpPr/>
            <p:nvPr/>
          </p:nvSpPr>
          <p:spPr>
            <a:xfrm>
              <a:off x="8612188" y="1417637"/>
              <a:ext cx="2432049" cy="1971676"/>
            </a:xfrm>
            <a:custGeom>
              <a:rect b="b" l="l" r="r" t="t"/>
              <a:pathLst>
                <a:path extrusionOk="0" h="823" w="1015">
                  <a:moveTo>
                    <a:pt x="928" y="541"/>
                  </a:moveTo>
                  <a:cubicBezTo>
                    <a:pt x="928" y="456"/>
                    <a:pt x="928" y="456"/>
                    <a:pt x="928" y="456"/>
                  </a:cubicBezTo>
                  <a:cubicBezTo>
                    <a:pt x="926" y="334"/>
                    <a:pt x="877" y="219"/>
                    <a:pt x="789" y="133"/>
                  </a:cubicBezTo>
                  <a:cubicBezTo>
                    <a:pt x="702" y="47"/>
                    <a:pt x="586" y="0"/>
                    <a:pt x="464" y="0"/>
                  </a:cubicBezTo>
                  <a:cubicBezTo>
                    <a:pt x="208" y="0"/>
                    <a:pt x="0" y="208"/>
                    <a:pt x="0" y="464"/>
                  </a:cubicBezTo>
                  <a:cubicBezTo>
                    <a:pt x="0" y="724"/>
                    <a:pt x="0" y="724"/>
                    <a:pt x="0" y="724"/>
                  </a:cubicBezTo>
                  <a:cubicBezTo>
                    <a:pt x="73" y="597"/>
                    <a:pt x="73" y="597"/>
                    <a:pt x="73" y="597"/>
                  </a:cubicBezTo>
                  <a:cubicBezTo>
                    <a:pt x="152" y="735"/>
                    <a:pt x="152" y="735"/>
                    <a:pt x="152" y="735"/>
                  </a:cubicBezTo>
                  <a:cubicBezTo>
                    <a:pt x="152" y="464"/>
                    <a:pt x="152" y="464"/>
                    <a:pt x="152" y="464"/>
                  </a:cubicBezTo>
                  <a:cubicBezTo>
                    <a:pt x="152" y="292"/>
                    <a:pt x="292" y="152"/>
                    <a:pt x="464" y="152"/>
                  </a:cubicBezTo>
                  <a:cubicBezTo>
                    <a:pt x="546" y="152"/>
                    <a:pt x="624" y="184"/>
                    <a:pt x="683" y="242"/>
                  </a:cubicBezTo>
                  <a:cubicBezTo>
                    <a:pt x="741" y="299"/>
                    <a:pt x="774" y="376"/>
                    <a:pt x="776" y="458"/>
                  </a:cubicBezTo>
                  <a:cubicBezTo>
                    <a:pt x="776" y="541"/>
                    <a:pt x="776" y="541"/>
                    <a:pt x="776" y="541"/>
                  </a:cubicBezTo>
                  <a:cubicBezTo>
                    <a:pt x="689" y="541"/>
                    <a:pt x="689" y="541"/>
                    <a:pt x="689" y="541"/>
                  </a:cubicBezTo>
                  <a:cubicBezTo>
                    <a:pt x="852" y="823"/>
                    <a:pt x="852" y="823"/>
                    <a:pt x="852" y="823"/>
                  </a:cubicBezTo>
                  <a:cubicBezTo>
                    <a:pt x="1015" y="541"/>
                    <a:pt x="1015" y="541"/>
                    <a:pt x="1015" y="541"/>
                  </a:cubicBezTo>
                  <a:lnTo>
                    <a:pt x="928" y="541"/>
                  </a:lnTo>
                  <a:close/>
                </a:path>
              </a:pathLst>
            </a:custGeom>
            <a:solidFill>
              <a:srgbClr val="E65E6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4" name="Google Shape;304;g712afe7f6b_0_393"/>
            <p:cNvSpPr/>
            <p:nvPr/>
          </p:nvSpPr>
          <p:spPr>
            <a:xfrm>
              <a:off x="6745288" y="2941638"/>
              <a:ext cx="2432049" cy="1971676"/>
            </a:xfrm>
            <a:custGeom>
              <a:rect b="b" l="l" r="r" t="t"/>
              <a:pathLst>
                <a:path extrusionOk="0" h="823" w="1015">
                  <a:moveTo>
                    <a:pt x="852" y="0"/>
                  </a:moveTo>
                  <a:cubicBezTo>
                    <a:pt x="689" y="282"/>
                    <a:pt x="689" y="282"/>
                    <a:pt x="689" y="282"/>
                  </a:cubicBezTo>
                  <a:cubicBezTo>
                    <a:pt x="775" y="282"/>
                    <a:pt x="775" y="282"/>
                    <a:pt x="775" y="282"/>
                  </a:cubicBezTo>
                  <a:cubicBezTo>
                    <a:pt x="775" y="365"/>
                    <a:pt x="775" y="365"/>
                    <a:pt x="775" y="365"/>
                  </a:cubicBezTo>
                  <a:cubicBezTo>
                    <a:pt x="774" y="447"/>
                    <a:pt x="741" y="523"/>
                    <a:pt x="682" y="581"/>
                  </a:cubicBezTo>
                  <a:cubicBezTo>
                    <a:pt x="624" y="639"/>
                    <a:pt x="546" y="670"/>
                    <a:pt x="464" y="670"/>
                  </a:cubicBezTo>
                  <a:cubicBezTo>
                    <a:pt x="292" y="670"/>
                    <a:pt x="152" y="530"/>
                    <a:pt x="152" y="358"/>
                  </a:cubicBezTo>
                  <a:cubicBezTo>
                    <a:pt x="152" y="90"/>
                    <a:pt x="152" y="90"/>
                    <a:pt x="152" y="90"/>
                  </a:cubicBezTo>
                  <a:cubicBezTo>
                    <a:pt x="74" y="225"/>
                    <a:pt x="74" y="225"/>
                    <a:pt x="74" y="225"/>
                  </a:cubicBezTo>
                  <a:cubicBezTo>
                    <a:pt x="0" y="96"/>
                    <a:pt x="0" y="96"/>
                    <a:pt x="0" y="96"/>
                  </a:cubicBezTo>
                  <a:cubicBezTo>
                    <a:pt x="0" y="358"/>
                    <a:pt x="0" y="358"/>
                    <a:pt x="0" y="358"/>
                  </a:cubicBezTo>
                  <a:cubicBezTo>
                    <a:pt x="0" y="614"/>
                    <a:pt x="208" y="823"/>
                    <a:pt x="464" y="823"/>
                  </a:cubicBezTo>
                  <a:cubicBezTo>
                    <a:pt x="586" y="823"/>
                    <a:pt x="702" y="775"/>
                    <a:pt x="789" y="690"/>
                  </a:cubicBezTo>
                  <a:cubicBezTo>
                    <a:pt x="876" y="604"/>
                    <a:pt x="926" y="489"/>
                    <a:pt x="928" y="367"/>
                  </a:cubicBezTo>
                  <a:cubicBezTo>
                    <a:pt x="928" y="282"/>
                    <a:pt x="928" y="282"/>
                    <a:pt x="928" y="282"/>
                  </a:cubicBezTo>
                  <a:cubicBezTo>
                    <a:pt x="1015" y="282"/>
                    <a:pt x="1015" y="282"/>
                    <a:pt x="1015" y="282"/>
                  </a:cubicBezTo>
                  <a:lnTo>
                    <a:pt x="852" y="0"/>
                  </a:lnTo>
                  <a:close/>
                </a:path>
              </a:pathLst>
            </a:custGeom>
            <a:solidFill>
              <a:srgbClr val="EF929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5" name="Google Shape;305;g712afe7f6b_0_393"/>
            <p:cNvSpPr/>
            <p:nvPr/>
          </p:nvSpPr>
          <p:spPr>
            <a:xfrm>
              <a:off x="4881563" y="1417637"/>
              <a:ext cx="2432049" cy="1971676"/>
            </a:xfrm>
            <a:custGeom>
              <a:rect b="b" l="l" r="r" t="t"/>
              <a:pathLst>
                <a:path extrusionOk="0" h="823" w="1015">
                  <a:moveTo>
                    <a:pt x="928" y="541"/>
                  </a:moveTo>
                  <a:cubicBezTo>
                    <a:pt x="928" y="456"/>
                    <a:pt x="928" y="456"/>
                    <a:pt x="928" y="456"/>
                  </a:cubicBezTo>
                  <a:cubicBezTo>
                    <a:pt x="926" y="334"/>
                    <a:pt x="877" y="219"/>
                    <a:pt x="790" y="133"/>
                  </a:cubicBezTo>
                  <a:cubicBezTo>
                    <a:pt x="702" y="47"/>
                    <a:pt x="587" y="0"/>
                    <a:pt x="464" y="0"/>
                  </a:cubicBezTo>
                  <a:cubicBezTo>
                    <a:pt x="208" y="0"/>
                    <a:pt x="0" y="208"/>
                    <a:pt x="0" y="464"/>
                  </a:cubicBezTo>
                  <a:cubicBezTo>
                    <a:pt x="0" y="724"/>
                    <a:pt x="0" y="724"/>
                    <a:pt x="0" y="724"/>
                  </a:cubicBezTo>
                  <a:cubicBezTo>
                    <a:pt x="73" y="597"/>
                    <a:pt x="73" y="597"/>
                    <a:pt x="73" y="597"/>
                  </a:cubicBezTo>
                  <a:cubicBezTo>
                    <a:pt x="152" y="735"/>
                    <a:pt x="152" y="735"/>
                    <a:pt x="152" y="735"/>
                  </a:cubicBezTo>
                  <a:cubicBezTo>
                    <a:pt x="152" y="464"/>
                    <a:pt x="152" y="464"/>
                    <a:pt x="152" y="464"/>
                  </a:cubicBezTo>
                  <a:cubicBezTo>
                    <a:pt x="152" y="292"/>
                    <a:pt x="292" y="152"/>
                    <a:pt x="464" y="152"/>
                  </a:cubicBezTo>
                  <a:cubicBezTo>
                    <a:pt x="546" y="152"/>
                    <a:pt x="624" y="184"/>
                    <a:pt x="683" y="242"/>
                  </a:cubicBezTo>
                  <a:cubicBezTo>
                    <a:pt x="741" y="299"/>
                    <a:pt x="774" y="376"/>
                    <a:pt x="776" y="458"/>
                  </a:cubicBezTo>
                  <a:cubicBezTo>
                    <a:pt x="776" y="541"/>
                    <a:pt x="776" y="541"/>
                    <a:pt x="776" y="541"/>
                  </a:cubicBezTo>
                  <a:cubicBezTo>
                    <a:pt x="689" y="541"/>
                    <a:pt x="689" y="541"/>
                    <a:pt x="689" y="541"/>
                  </a:cubicBezTo>
                  <a:cubicBezTo>
                    <a:pt x="852" y="823"/>
                    <a:pt x="852" y="823"/>
                    <a:pt x="852" y="823"/>
                  </a:cubicBezTo>
                  <a:cubicBezTo>
                    <a:pt x="1015" y="541"/>
                    <a:pt x="1015" y="541"/>
                    <a:pt x="1015" y="541"/>
                  </a:cubicBezTo>
                  <a:lnTo>
                    <a:pt x="928" y="541"/>
                  </a:lnTo>
                  <a:close/>
                </a:path>
              </a:pathLst>
            </a:custGeom>
            <a:solidFill>
              <a:srgbClr val="71BEC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6" name="Google Shape;306;g712afe7f6b_0_393"/>
            <p:cNvSpPr/>
            <p:nvPr/>
          </p:nvSpPr>
          <p:spPr>
            <a:xfrm>
              <a:off x="3014663" y="2941638"/>
              <a:ext cx="2432049" cy="1971676"/>
            </a:xfrm>
            <a:custGeom>
              <a:rect b="b" l="l" r="r" t="t"/>
              <a:pathLst>
                <a:path extrusionOk="0" h="823" w="1015">
                  <a:moveTo>
                    <a:pt x="852" y="0"/>
                  </a:moveTo>
                  <a:cubicBezTo>
                    <a:pt x="689" y="282"/>
                    <a:pt x="689" y="282"/>
                    <a:pt x="689" y="282"/>
                  </a:cubicBezTo>
                  <a:cubicBezTo>
                    <a:pt x="776" y="282"/>
                    <a:pt x="776" y="282"/>
                    <a:pt x="776" y="282"/>
                  </a:cubicBezTo>
                  <a:cubicBezTo>
                    <a:pt x="776" y="365"/>
                    <a:pt x="776" y="365"/>
                    <a:pt x="776" y="365"/>
                  </a:cubicBezTo>
                  <a:cubicBezTo>
                    <a:pt x="774" y="447"/>
                    <a:pt x="741" y="523"/>
                    <a:pt x="682" y="581"/>
                  </a:cubicBezTo>
                  <a:cubicBezTo>
                    <a:pt x="624" y="639"/>
                    <a:pt x="546" y="670"/>
                    <a:pt x="464" y="670"/>
                  </a:cubicBezTo>
                  <a:cubicBezTo>
                    <a:pt x="292" y="670"/>
                    <a:pt x="152" y="530"/>
                    <a:pt x="152" y="358"/>
                  </a:cubicBezTo>
                  <a:cubicBezTo>
                    <a:pt x="152" y="90"/>
                    <a:pt x="152" y="90"/>
                    <a:pt x="152" y="90"/>
                  </a:cubicBezTo>
                  <a:cubicBezTo>
                    <a:pt x="74" y="225"/>
                    <a:pt x="74" y="225"/>
                    <a:pt x="74" y="225"/>
                  </a:cubicBezTo>
                  <a:cubicBezTo>
                    <a:pt x="0" y="96"/>
                    <a:pt x="0" y="96"/>
                    <a:pt x="0" y="96"/>
                  </a:cubicBezTo>
                  <a:cubicBezTo>
                    <a:pt x="0" y="358"/>
                    <a:pt x="0" y="358"/>
                    <a:pt x="0" y="358"/>
                  </a:cubicBezTo>
                  <a:cubicBezTo>
                    <a:pt x="0" y="614"/>
                    <a:pt x="208" y="823"/>
                    <a:pt x="464" y="823"/>
                  </a:cubicBezTo>
                  <a:cubicBezTo>
                    <a:pt x="586" y="823"/>
                    <a:pt x="702" y="775"/>
                    <a:pt x="789" y="690"/>
                  </a:cubicBezTo>
                  <a:cubicBezTo>
                    <a:pt x="877" y="604"/>
                    <a:pt x="926" y="489"/>
                    <a:pt x="928" y="367"/>
                  </a:cubicBezTo>
                  <a:cubicBezTo>
                    <a:pt x="928" y="282"/>
                    <a:pt x="928" y="282"/>
                    <a:pt x="928" y="282"/>
                  </a:cubicBezTo>
                  <a:cubicBezTo>
                    <a:pt x="1015" y="282"/>
                    <a:pt x="1015" y="282"/>
                    <a:pt x="1015" y="282"/>
                  </a:cubicBezTo>
                  <a:lnTo>
                    <a:pt x="852" y="0"/>
                  </a:lnTo>
                  <a:close/>
                </a:path>
              </a:pathLst>
            </a:custGeom>
            <a:solidFill>
              <a:srgbClr val="9DD2D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7" name="Google Shape;307;g712afe7f6b_0_393"/>
            <p:cNvSpPr/>
            <p:nvPr/>
          </p:nvSpPr>
          <p:spPr>
            <a:xfrm>
              <a:off x="1150938" y="1417637"/>
              <a:ext cx="2432049" cy="1995489"/>
            </a:xfrm>
            <a:custGeom>
              <a:rect b="b" l="l" r="r" t="t"/>
              <a:pathLst>
                <a:path extrusionOk="0" h="833" w="1015">
                  <a:moveTo>
                    <a:pt x="1015" y="541"/>
                  </a:moveTo>
                  <a:cubicBezTo>
                    <a:pt x="928" y="541"/>
                    <a:pt x="928" y="541"/>
                    <a:pt x="928" y="541"/>
                  </a:cubicBezTo>
                  <a:cubicBezTo>
                    <a:pt x="928" y="456"/>
                    <a:pt x="928" y="456"/>
                    <a:pt x="928" y="456"/>
                  </a:cubicBezTo>
                  <a:cubicBezTo>
                    <a:pt x="926" y="334"/>
                    <a:pt x="877" y="219"/>
                    <a:pt x="790" y="133"/>
                  </a:cubicBezTo>
                  <a:cubicBezTo>
                    <a:pt x="702" y="47"/>
                    <a:pt x="587" y="0"/>
                    <a:pt x="464" y="0"/>
                  </a:cubicBezTo>
                  <a:cubicBezTo>
                    <a:pt x="208" y="0"/>
                    <a:pt x="0" y="208"/>
                    <a:pt x="0" y="464"/>
                  </a:cubicBezTo>
                  <a:cubicBezTo>
                    <a:pt x="0" y="833"/>
                    <a:pt x="0" y="833"/>
                    <a:pt x="0" y="833"/>
                  </a:cubicBezTo>
                  <a:cubicBezTo>
                    <a:pt x="152" y="833"/>
                    <a:pt x="152" y="833"/>
                    <a:pt x="152" y="833"/>
                  </a:cubicBezTo>
                  <a:cubicBezTo>
                    <a:pt x="152" y="464"/>
                    <a:pt x="152" y="464"/>
                    <a:pt x="152" y="464"/>
                  </a:cubicBezTo>
                  <a:cubicBezTo>
                    <a:pt x="152" y="292"/>
                    <a:pt x="292" y="152"/>
                    <a:pt x="464" y="152"/>
                  </a:cubicBezTo>
                  <a:cubicBezTo>
                    <a:pt x="547" y="152"/>
                    <a:pt x="624" y="184"/>
                    <a:pt x="683" y="242"/>
                  </a:cubicBezTo>
                  <a:cubicBezTo>
                    <a:pt x="741" y="299"/>
                    <a:pt x="774" y="376"/>
                    <a:pt x="776" y="458"/>
                  </a:cubicBezTo>
                  <a:cubicBezTo>
                    <a:pt x="776" y="541"/>
                    <a:pt x="776" y="541"/>
                    <a:pt x="776" y="541"/>
                  </a:cubicBezTo>
                  <a:cubicBezTo>
                    <a:pt x="689" y="541"/>
                    <a:pt x="689" y="541"/>
                    <a:pt x="689" y="541"/>
                  </a:cubicBezTo>
                  <a:cubicBezTo>
                    <a:pt x="852" y="823"/>
                    <a:pt x="852" y="823"/>
                    <a:pt x="852" y="823"/>
                  </a:cubicBezTo>
                  <a:lnTo>
                    <a:pt x="1015" y="54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8" name="Google Shape;308;g712afe7f6b_0_393"/>
            <p:cNvSpPr txBox="1"/>
            <p:nvPr/>
          </p:nvSpPr>
          <p:spPr>
            <a:xfrm>
              <a:off x="1515556" y="3026517"/>
              <a:ext cx="1454100" cy="219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Calibri"/>
                  <a:ea typeface="Calibri"/>
                  <a:cs typeface="Calibri"/>
                  <a:sym typeface="Calibri"/>
                </a:rPr>
                <a:t>STANDARDIZATION</a:t>
              </a:r>
              <a:endParaRPr b="0" i="0" sz="1400" u="none" cap="none" strike="noStrike">
                <a:solidFill>
                  <a:srgbClr val="000000"/>
                </a:solidFill>
                <a:latin typeface="Arial"/>
                <a:ea typeface="Arial"/>
                <a:cs typeface="Arial"/>
                <a:sym typeface="Arial"/>
              </a:endParaRPr>
            </a:p>
          </p:txBody>
        </p:sp>
        <p:sp>
          <p:nvSpPr>
            <p:cNvPr id="309" name="Google Shape;309;g712afe7f6b_0_393"/>
            <p:cNvSpPr txBox="1"/>
            <p:nvPr/>
          </p:nvSpPr>
          <p:spPr>
            <a:xfrm>
              <a:off x="5303838" y="3026507"/>
              <a:ext cx="1381200" cy="219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Calibri"/>
                  <a:ea typeface="Calibri"/>
                  <a:cs typeface="Calibri"/>
                  <a:sym typeface="Calibri"/>
                </a:rPr>
                <a:t>EIGEN-VALUES</a:t>
              </a:r>
              <a:endParaRPr b="1" i="0" sz="16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Calibri"/>
                  <a:ea typeface="Calibri"/>
                  <a:cs typeface="Calibri"/>
                  <a:sym typeface="Calibri"/>
                </a:rPr>
                <a:t>EIGEN-VECTORS</a:t>
              </a:r>
              <a:endParaRPr b="1" i="0" sz="1600" u="none" cap="none" strike="noStrike">
                <a:solidFill>
                  <a:schemeClr val="dk1"/>
                </a:solidFill>
                <a:latin typeface="Calibri"/>
                <a:ea typeface="Calibri"/>
                <a:cs typeface="Calibri"/>
                <a:sym typeface="Calibri"/>
              </a:endParaRPr>
            </a:p>
          </p:txBody>
        </p:sp>
        <p:sp>
          <p:nvSpPr>
            <p:cNvPr id="310" name="Google Shape;310;g712afe7f6b_0_393"/>
            <p:cNvSpPr txBox="1"/>
            <p:nvPr/>
          </p:nvSpPr>
          <p:spPr>
            <a:xfrm>
              <a:off x="9046369" y="3026507"/>
              <a:ext cx="1381200" cy="219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Calibri"/>
                  <a:ea typeface="Calibri"/>
                  <a:cs typeface="Calibri"/>
                  <a:sym typeface="Calibri"/>
                </a:rPr>
                <a:t>DIMENSION</a:t>
              </a:r>
              <a:endParaRPr b="1" i="0" sz="16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Calibri"/>
                  <a:ea typeface="Calibri"/>
                  <a:cs typeface="Calibri"/>
                  <a:sym typeface="Calibri"/>
                </a:rPr>
                <a:t>REDUCTION</a:t>
              </a:r>
              <a:endParaRPr b="1" i="0" sz="1600" u="none" cap="none" strike="noStrike">
                <a:solidFill>
                  <a:schemeClr val="dk1"/>
                </a:solidFill>
                <a:latin typeface="Calibri"/>
                <a:ea typeface="Calibri"/>
                <a:cs typeface="Calibri"/>
                <a:sym typeface="Calibri"/>
              </a:endParaRPr>
            </a:p>
          </p:txBody>
        </p:sp>
        <p:sp>
          <p:nvSpPr>
            <p:cNvPr id="311" name="Google Shape;311;g712afe7f6b_0_393"/>
            <p:cNvSpPr txBox="1"/>
            <p:nvPr/>
          </p:nvSpPr>
          <p:spPr>
            <a:xfrm>
              <a:off x="3427413" y="3026507"/>
              <a:ext cx="1381200" cy="219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Calibri"/>
                  <a:ea typeface="Calibri"/>
                  <a:cs typeface="Calibri"/>
                  <a:sym typeface="Calibri"/>
                </a:rPr>
                <a:t>COVARIANCE</a:t>
              </a:r>
              <a:endParaRPr b="0" i="0" sz="1400" u="none" cap="none" strike="noStrike">
                <a:solidFill>
                  <a:srgbClr val="000000"/>
                </a:solidFill>
                <a:latin typeface="Arial"/>
                <a:ea typeface="Arial"/>
                <a:cs typeface="Arial"/>
                <a:sym typeface="Arial"/>
              </a:endParaRPr>
            </a:p>
          </p:txBody>
        </p:sp>
        <p:sp>
          <p:nvSpPr>
            <p:cNvPr id="312" name="Google Shape;312;g712afe7f6b_0_393"/>
            <p:cNvSpPr txBox="1"/>
            <p:nvPr/>
          </p:nvSpPr>
          <p:spPr>
            <a:xfrm>
              <a:off x="7153275" y="3026507"/>
              <a:ext cx="1381200" cy="219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Calibri"/>
                  <a:ea typeface="Calibri"/>
                  <a:cs typeface="Calibri"/>
                  <a:sym typeface="Calibri"/>
                </a:rPr>
                <a:t>PRINCIPAL COMPONENTS</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16" name="Shape 316"/>
        <p:cNvGrpSpPr/>
        <p:nvPr/>
      </p:nvGrpSpPr>
      <p:grpSpPr>
        <a:xfrm>
          <a:off x="0" y="0"/>
          <a:ext cx="0" cy="0"/>
          <a:chOff x="0" y="0"/>
          <a:chExt cx="0" cy="0"/>
        </a:xfrm>
      </p:grpSpPr>
      <p:sp>
        <p:nvSpPr>
          <p:cNvPr id="317" name="Google Shape;317;g713436c41d_0_37"/>
          <p:cNvSpPr/>
          <p:nvPr/>
        </p:nvSpPr>
        <p:spPr>
          <a:xfrm flipH="1" rot="-5400000">
            <a:off x="5338916" y="-1"/>
            <a:ext cx="6853200" cy="68532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8" name="Google Shape;318;g713436c41d_0_37"/>
          <p:cNvSpPr/>
          <p:nvPr/>
        </p:nvSpPr>
        <p:spPr>
          <a:xfrm flipH="1" rot="5400000">
            <a:off x="0" y="5372100"/>
            <a:ext cx="1485900" cy="1485900"/>
          </a:xfrm>
          <a:prstGeom prst="rtTriangle">
            <a:avLst/>
          </a:prstGeom>
          <a:solidFill>
            <a:srgbClr val="E65E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9" name="Google Shape;319;g713436c41d_0_37"/>
          <p:cNvSpPr txBox="1"/>
          <p:nvPr/>
        </p:nvSpPr>
        <p:spPr>
          <a:xfrm>
            <a:off x="690563" y="314325"/>
            <a:ext cx="10808400" cy="554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3600">
                <a:solidFill>
                  <a:schemeClr val="dk1"/>
                </a:solidFill>
                <a:latin typeface="Montserrat"/>
                <a:ea typeface="Montserrat"/>
                <a:cs typeface="Montserrat"/>
                <a:sym typeface="Montserrat"/>
              </a:rPr>
              <a:t>STANDARDIZATION &amp; NORMALIZATION</a:t>
            </a:r>
            <a:endParaRPr b="1">
              <a:latin typeface="Montserrat"/>
              <a:ea typeface="Montserrat"/>
              <a:cs typeface="Montserrat"/>
              <a:sym typeface="Montserrat"/>
            </a:endParaRPr>
          </a:p>
        </p:txBody>
      </p:sp>
      <p:sp>
        <p:nvSpPr>
          <p:cNvPr id="320" name="Google Shape;320;g713436c41d_0_37"/>
          <p:cNvSpPr txBox="1"/>
          <p:nvPr/>
        </p:nvSpPr>
        <p:spPr>
          <a:xfrm>
            <a:off x="1143000" y="1372897"/>
            <a:ext cx="9906000" cy="2884200"/>
          </a:xfrm>
          <a:prstGeom prst="rect">
            <a:avLst/>
          </a:prstGeom>
          <a:noFill/>
          <a:ln>
            <a:noFill/>
          </a:ln>
        </p:spPr>
        <p:txBody>
          <a:bodyPr anchorCtr="0" anchor="t" bIns="0" lIns="0" spcFirstLastPara="1" rIns="0" wrap="square" tIns="0">
            <a:noAutofit/>
          </a:bodyPr>
          <a:lstStyle/>
          <a:p>
            <a:pPr indent="-355600" lvl="0" marL="457200" marR="0" rtl="0" algn="l">
              <a:spcBef>
                <a:spcPts val="0"/>
              </a:spcBef>
              <a:spcAft>
                <a:spcPts val="0"/>
              </a:spcAft>
              <a:buClr>
                <a:srgbClr val="252831"/>
              </a:buClr>
              <a:buSzPts val="2000"/>
              <a:buFont typeface="Montserrat Light"/>
              <a:buChar char="●"/>
            </a:pPr>
            <a:r>
              <a:rPr lang="en-US" sz="2000">
                <a:solidFill>
                  <a:srgbClr val="252831"/>
                </a:solidFill>
                <a:latin typeface="Montserrat Light"/>
                <a:ea typeface="Montserrat Light"/>
                <a:cs typeface="Montserrat Light"/>
                <a:sym typeface="Montserrat Light"/>
              </a:rPr>
              <a:t>The aim of this step is to standardize the range of the continuous initial variables so that each one of them contributes equally to the analysis.</a:t>
            </a:r>
            <a:endParaRPr sz="2000">
              <a:solidFill>
                <a:srgbClr val="252831"/>
              </a:solidFill>
              <a:latin typeface="Montserrat Light"/>
              <a:ea typeface="Montserrat Light"/>
              <a:cs typeface="Montserrat Light"/>
              <a:sym typeface="Montserrat Light"/>
            </a:endParaRPr>
          </a:p>
          <a:p>
            <a:pPr indent="0" lvl="0" marL="914400" marR="0" rtl="0" algn="l">
              <a:spcBef>
                <a:spcPts val="0"/>
              </a:spcBef>
              <a:spcAft>
                <a:spcPts val="0"/>
              </a:spcAft>
              <a:buNone/>
            </a:pPr>
            <a:r>
              <a:t/>
            </a:r>
            <a:endParaRPr sz="2000">
              <a:solidFill>
                <a:srgbClr val="252831"/>
              </a:solidFill>
              <a:latin typeface="Montserrat Light"/>
              <a:ea typeface="Montserrat Light"/>
              <a:cs typeface="Montserrat Light"/>
              <a:sym typeface="Montserrat Light"/>
            </a:endParaRPr>
          </a:p>
          <a:p>
            <a:pPr indent="-355600" lvl="0" marL="457200" marR="0" rtl="0" algn="l">
              <a:spcBef>
                <a:spcPts val="0"/>
              </a:spcBef>
              <a:spcAft>
                <a:spcPts val="0"/>
              </a:spcAft>
              <a:buClr>
                <a:srgbClr val="252831"/>
              </a:buClr>
              <a:buSzPts val="2000"/>
              <a:buFont typeface="Montserrat Light"/>
              <a:buChar char="●"/>
            </a:pPr>
            <a:r>
              <a:rPr lang="en-US" sz="2000">
                <a:solidFill>
                  <a:srgbClr val="252831"/>
                </a:solidFill>
                <a:latin typeface="Montserrat Light"/>
                <a:ea typeface="Montserrat Light"/>
                <a:cs typeface="Montserrat Light"/>
                <a:sym typeface="Montserrat Light"/>
              </a:rPr>
              <a:t>That is, if there are large differences between the ranges of initial variables, those variables with larger ranges will dominate over those with small ranges leading to biased results.</a:t>
            </a:r>
            <a:endParaRPr sz="2000">
              <a:solidFill>
                <a:srgbClr val="252831"/>
              </a:solidFill>
              <a:latin typeface="Montserrat Light"/>
              <a:ea typeface="Montserrat Light"/>
              <a:cs typeface="Montserrat Light"/>
              <a:sym typeface="Montserrat Light"/>
            </a:endParaRPr>
          </a:p>
          <a:p>
            <a:pPr indent="0" lvl="0" marL="914400" marR="0" rtl="0" algn="l">
              <a:spcBef>
                <a:spcPts val="0"/>
              </a:spcBef>
              <a:spcAft>
                <a:spcPts val="0"/>
              </a:spcAft>
              <a:buNone/>
            </a:pPr>
            <a:r>
              <a:t/>
            </a:r>
            <a:endParaRPr sz="2000">
              <a:solidFill>
                <a:srgbClr val="252831"/>
              </a:solidFill>
              <a:latin typeface="Montserrat Light"/>
              <a:ea typeface="Montserrat Light"/>
              <a:cs typeface="Montserrat Light"/>
              <a:sym typeface="Montserrat Light"/>
            </a:endParaRPr>
          </a:p>
        </p:txBody>
      </p:sp>
      <p:pic>
        <p:nvPicPr>
          <p:cNvPr id="321" name="Google Shape;321;g713436c41d_0_37"/>
          <p:cNvPicPr preferRelativeResize="0"/>
          <p:nvPr/>
        </p:nvPicPr>
        <p:blipFill>
          <a:blip r:embed="rId3">
            <a:alphaModFix/>
          </a:blip>
          <a:stretch>
            <a:fillRect/>
          </a:stretch>
        </p:blipFill>
        <p:spPr>
          <a:xfrm>
            <a:off x="3351575" y="4356375"/>
            <a:ext cx="5486400" cy="1657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25" name="Shape 325"/>
        <p:cNvGrpSpPr/>
        <p:nvPr/>
      </p:nvGrpSpPr>
      <p:grpSpPr>
        <a:xfrm>
          <a:off x="0" y="0"/>
          <a:ext cx="0" cy="0"/>
          <a:chOff x="0" y="0"/>
          <a:chExt cx="0" cy="0"/>
        </a:xfrm>
      </p:grpSpPr>
      <p:sp>
        <p:nvSpPr>
          <p:cNvPr id="326" name="Google Shape;326;g713436c41d_0_14"/>
          <p:cNvSpPr/>
          <p:nvPr/>
        </p:nvSpPr>
        <p:spPr>
          <a:xfrm flipH="1" rot="-5400000">
            <a:off x="5338916" y="-1"/>
            <a:ext cx="6853200" cy="68532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7" name="Google Shape;327;g713436c41d_0_14"/>
          <p:cNvSpPr txBox="1"/>
          <p:nvPr/>
        </p:nvSpPr>
        <p:spPr>
          <a:xfrm>
            <a:off x="1143000" y="1372897"/>
            <a:ext cx="9906000" cy="2884200"/>
          </a:xfrm>
          <a:prstGeom prst="rect">
            <a:avLst/>
          </a:prstGeom>
          <a:noFill/>
          <a:ln>
            <a:noFill/>
          </a:ln>
        </p:spPr>
        <p:txBody>
          <a:bodyPr anchorCtr="0" anchor="t" bIns="0" lIns="0" spcFirstLastPara="1" rIns="0" wrap="square" tIns="0">
            <a:noAutofit/>
          </a:bodyPr>
          <a:lstStyle/>
          <a:p>
            <a:pPr indent="0" lvl="0" marL="457200" marR="0" rtl="0" algn="l">
              <a:lnSpc>
                <a:spcPct val="100000"/>
              </a:lnSpc>
              <a:spcBef>
                <a:spcPts val="0"/>
              </a:spcBef>
              <a:spcAft>
                <a:spcPts val="0"/>
              </a:spcAft>
              <a:buNone/>
            </a:pPr>
            <a:r>
              <a:t/>
            </a:r>
            <a:endParaRPr sz="2000">
              <a:solidFill>
                <a:srgbClr val="252831"/>
              </a:solidFill>
              <a:latin typeface="Montserrat Light"/>
              <a:ea typeface="Montserrat Light"/>
              <a:cs typeface="Montserrat Light"/>
              <a:sym typeface="Montserrat Light"/>
            </a:endParaRPr>
          </a:p>
          <a:p>
            <a:pPr indent="-355600" lvl="0" marL="457200" marR="0" rtl="0" algn="l">
              <a:lnSpc>
                <a:spcPct val="100000"/>
              </a:lnSpc>
              <a:spcBef>
                <a:spcPts val="0"/>
              </a:spcBef>
              <a:spcAft>
                <a:spcPts val="0"/>
              </a:spcAft>
              <a:buClr>
                <a:srgbClr val="252831"/>
              </a:buClr>
              <a:buSzPts val="2000"/>
              <a:buFont typeface="Montserrat Light"/>
              <a:buChar char="●"/>
            </a:pPr>
            <a:r>
              <a:rPr b="1" lang="en-US" sz="2000">
                <a:solidFill>
                  <a:srgbClr val="252831"/>
                </a:solidFill>
                <a:latin typeface="Montserrat"/>
                <a:ea typeface="Montserrat"/>
                <a:cs typeface="Montserrat"/>
                <a:sym typeface="Montserrat"/>
              </a:rPr>
              <a:t>Pipeline: </a:t>
            </a:r>
            <a:r>
              <a:rPr lang="en-US" sz="2000">
                <a:solidFill>
                  <a:srgbClr val="252831"/>
                </a:solidFill>
                <a:latin typeface="Montserrat Light"/>
                <a:ea typeface="Montserrat Light"/>
                <a:cs typeface="Montserrat Light"/>
                <a:sym typeface="Montserrat Light"/>
              </a:rPr>
              <a:t>Sequentially applies a list of transforms and a final estimator. </a:t>
            </a:r>
            <a:endParaRPr sz="2000">
              <a:solidFill>
                <a:srgbClr val="252831"/>
              </a:solidFill>
              <a:latin typeface="Montserrat Light"/>
              <a:ea typeface="Montserrat Light"/>
              <a:cs typeface="Montserrat Light"/>
              <a:sym typeface="Montserrat Light"/>
            </a:endParaRPr>
          </a:p>
          <a:p>
            <a:pPr indent="0" lvl="0" marL="457200" marR="0" rtl="0" algn="l">
              <a:lnSpc>
                <a:spcPct val="100000"/>
              </a:lnSpc>
              <a:spcBef>
                <a:spcPts val="0"/>
              </a:spcBef>
              <a:spcAft>
                <a:spcPts val="0"/>
              </a:spcAft>
              <a:buNone/>
            </a:pPr>
            <a:r>
              <a:t/>
            </a:r>
            <a:endParaRPr sz="2000">
              <a:solidFill>
                <a:srgbClr val="252831"/>
              </a:solidFill>
              <a:latin typeface="Montserrat Light"/>
              <a:ea typeface="Montserrat Light"/>
              <a:cs typeface="Montserrat Light"/>
              <a:sym typeface="Montserrat Light"/>
            </a:endParaRPr>
          </a:p>
          <a:p>
            <a:pPr indent="-355600" lvl="0" marL="457200" marR="0" rtl="0" algn="l">
              <a:lnSpc>
                <a:spcPct val="100000"/>
              </a:lnSpc>
              <a:spcBef>
                <a:spcPts val="0"/>
              </a:spcBef>
              <a:spcAft>
                <a:spcPts val="0"/>
              </a:spcAft>
              <a:buClr>
                <a:srgbClr val="252831"/>
              </a:buClr>
              <a:buSzPts val="2000"/>
              <a:buFont typeface="Montserrat Light"/>
              <a:buChar char="●"/>
            </a:pPr>
            <a:r>
              <a:rPr lang="en-US" sz="2000">
                <a:solidFill>
                  <a:srgbClr val="252831"/>
                </a:solidFill>
                <a:latin typeface="Montserrat Light"/>
                <a:ea typeface="Montserrat Light"/>
                <a:cs typeface="Montserrat Light"/>
                <a:sym typeface="Montserrat Light"/>
              </a:rPr>
              <a:t>Here we used StandardScaler,  which standardizes the data for us.</a:t>
            </a:r>
            <a:endParaRPr sz="2000">
              <a:solidFill>
                <a:srgbClr val="252831"/>
              </a:solidFill>
              <a:latin typeface="Montserrat Light"/>
              <a:ea typeface="Montserrat Light"/>
              <a:cs typeface="Montserrat Light"/>
              <a:sym typeface="Montserrat Light"/>
            </a:endParaRPr>
          </a:p>
          <a:p>
            <a:pPr indent="0" lvl="0" marL="457200" marR="0" rtl="0" algn="l">
              <a:lnSpc>
                <a:spcPct val="100000"/>
              </a:lnSpc>
              <a:spcBef>
                <a:spcPts val="0"/>
              </a:spcBef>
              <a:spcAft>
                <a:spcPts val="0"/>
              </a:spcAft>
              <a:buNone/>
            </a:pPr>
            <a:r>
              <a:t/>
            </a:r>
            <a:endParaRPr sz="2000">
              <a:solidFill>
                <a:srgbClr val="252831"/>
              </a:solidFill>
              <a:latin typeface="Montserrat Light"/>
              <a:ea typeface="Montserrat Light"/>
              <a:cs typeface="Montserrat Light"/>
              <a:sym typeface="Montserrat Light"/>
            </a:endParaRPr>
          </a:p>
          <a:p>
            <a:pPr indent="-355600" lvl="0" marL="457200" marR="0" rtl="0" algn="l">
              <a:lnSpc>
                <a:spcPct val="100000"/>
              </a:lnSpc>
              <a:spcBef>
                <a:spcPts val="0"/>
              </a:spcBef>
              <a:spcAft>
                <a:spcPts val="0"/>
              </a:spcAft>
              <a:buClr>
                <a:srgbClr val="252831"/>
              </a:buClr>
              <a:buSzPts val="2000"/>
              <a:buFont typeface="Montserrat Light"/>
              <a:buChar char="●"/>
            </a:pPr>
            <a:r>
              <a:rPr lang="en-US" sz="2000">
                <a:solidFill>
                  <a:srgbClr val="252831"/>
                </a:solidFill>
                <a:latin typeface="Montserrat Light"/>
                <a:ea typeface="Montserrat Light"/>
                <a:cs typeface="Montserrat Light"/>
                <a:sym typeface="Montserrat Light"/>
              </a:rPr>
              <a:t>Next step in Pipeline is to implement PCA and fit_transform it to our data.</a:t>
            </a:r>
            <a:endParaRPr sz="2000">
              <a:solidFill>
                <a:srgbClr val="252831"/>
              </a:solidFill>
              <a:latin typeface="Montserrat Light"/>
              <a:ea typeface="Montserrat Light"/>
              <a:cs typeface="Montserrat Light"/>
              <a:sym typeface="Montserrat Light"/>
            </a:endParaRPr>
          </a:p>
        </p:txBody>
      </p:sp>
      <p:sp>
        <p:nvSpPr>
          <p:cNvPr id="328" name="Google Shape;328;g713436c41d_0_14"/>
          <p:cNvSpPr/>
          <p:nvPr/>
        </p:nvSpPr>
        <p:spPr>
          <a:xfrm flipH="1" rot="5400000">
            <a:off x="0" y="5372100"/>
            <a:ext cx="1485900" cy="1485900"/>
          </a:xfrm>
          <a:prstGeom prst="rtTriangle">
            <a:avLst/>
          </a:prstGeom>
          <a:solidFill>
            <a:srgbClr val="E65E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9" name="Google Shape;329;g713436c41d_0_14"/>
          <p:cNvSpPr txBox="1"/>
          <p:nvPr/>
        </p:nvSpPr>
        <p:spPr>
          <a:xfrm>
            <a:off x="690563" y="314325"/>
            <a:ext cx="10808400" cy="554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3600">
                <a:solidFill>
                  <a:schemeClr val="dk1"/>
                </a:solidFill>
                <a:latin typeface="Montserrat"/>
                <a:ea typeface="Montserrat"/>
                <a:cs typeface="Montserrat"/>
                <a:sym typeface="Montserrat"/>
              </a:rPr>
              <a:t>FEATURE SCALING AND IMPLEMENTING PCA</a:t>
            </a:r>
            <a:endParaRPr b="1">
              <a:latin typeface="Montserrat"/>
              <a:ea typeface="Montserrat"/>
              <a:cs typeface="Montserrat"/>
              <a:sym typeface="Montserrat"/>
            </a:endParaRPr>
          </a:p>
        </p:txBody>
      </p:sp>
      <p:pic>
        <p:nvPicPr>
          <p:cNvPr id="330" name="Google Shape;330;g713436c41d_0_14"/>
          <p:cNvPicPr preferRelativeResize="0"/>
          <p:nvPr/>
        </p:nvPicPr>
        <p:blipFill>
          <a:blip r:embed="rId3">
            <a:alphaModFix/>
          </a:blip>
          <a:stretch>
            <a:fillRect/>
          </a:stretch>
        </p:blipFill>
        <p:spPr>
          <a:xfrm>
            <a:off x="752250" y="4030375"/>
            <a:ext cx="10381027" cy="1649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34" name="Shape 334"/>
        <p:cNvGrpSpPr/>
        <p:nvPr/>
      </p:nvGrpSpPr>
      <p:grpSpPr>
        <a:xfrm>
          <a:off x="0" y="0"/>
          <a:ext cx="0" cy="0"/>
          <a:chOff x="0" y="0"/>
          <a:chExt cx="0" cy="0"/>
        </a:xfrm>
      </p:grpSpPr>
      <p:sp>
        <p:nvSpPr>
          <p:cNvPr id="335" name="Google Shape;335;g71376c8f24_2_1"/>
          <p:cNvSpPr/>
          <p:nvPr/>
        </p:nvSpPr>
        <p:spPr>
          <a:xfrm flipH="1" rot="-5400000">
            <a:off x="5338916" y="-1"/>
            <a:ext cx="6853200" cy="68532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6" name="Google Shape;336;g71376c8f24_2_1"/>
          <p:cNvSpPr txBox="1"/>
          <p:nvPr/>
        </p:nvSpPr>
        <p:spPr>
          <a:xfrm>
            <a:off x="1143000" y="1372897"/>
            <a:ext cx="9906000" cy="2884200"/>
          </a:xfrm>
          <a:prstGeom prst="rect">
            <a:avLst/>
          </a:prstGeom>
          <a:noFill/>
          <a:ln>
            <a:noFill/>
          </a:ln>
        </p:spPr>
        <p:txBody>
          <a:bodyPr anchorCtr="0" anchor="t" bIns="0" lIns="0" spcFirstLastPara="1" rIns="0" wrap="square" tIns="0">
            <a:noAutofit/>
          </a:bodyPr>
          <a:lstStyle/>
          <a:p>
            <a:pPr indent="0" lvl="0" marL="457200" marR="0" rtl="0" algn="l">
              <a:lnSpc>
                <a:spcPct val="100000"/>
              </a:lnSpc>
              <a:spcBef>
                <a:spcPts val="0"/>
              </a:spcBef>
              <a:spcAft>
                <a:spcPts val="0"/>
              </a:spcAft>
              <a:buNone/>
            </a:pPr>
            <a:r>
              <a:t/>
            </a:r>
            <a:endParaRPr sz="2000">
              <a:solidFill>
                <a:srgbClr val="252831"/>
              </a:solidFill>
              <a:latin typeface="Montserrat Light"/>
              <a:ea typeface="Montserrat Light"/>
              <a:cs typeface="Montserrat Light"/>
              <a:sym typeface="Montserrat Light"/>
            </a:endParaRPr>
          </a:p>
          <a:p>
            <a:pPr indent="-355600" lvl="0" marL="457200" marR="0" rtl="0" algn="l">
              <a:lnSpc>
                <a:spcPct val="100000"/>
              </a:lnSpc>
              <a:spcBef>
                <a:spcPts val="0"/>
              </a:spcBef>
              <a:spcAft>
                <a:spcPts val="0"/>
              </a:spcAft>
              <a:buClr>
                <a:srgbClr val="252831"/>
              </a:buClr>
              <a:buSzPts val="2000"/>
              <a:buFont typeface="Montserrat Light"/>
              <a:buChar char="●"/>
            </a:pPr>
            <a:r>
              <a:rPr lang="en-US" sz="2000">
                <a:solidFill>
                  <a:srgbClr val="252831"/>
                </a:solidFill>
                <a:latin typeface="Montserrat Light"/>
                <a:ea typeface="Montserrat Light"/>
                <a:cs typeface="Montserrat Light"/>
                <a:sym typeface="Montserrat Light"/>
              </a:rPr>
              <a:t>Informally, it measures how far a set of (random) numbers are spread out from their average value. </a:t>
            </a:r>
            <a:endParaRPr sz="2000">
              <a:solidFill>
                <a:srgbClr val="25283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None/>
            </a:pPr>
            <a:r>
              <a:t/>
            </a:r>
            <a:endParaRPr sz="2000">
              <a:solidFill>
                <a:srgbClr val="252831"/>
              </a:solidFill>
              <a:latin typeface="Montserrat Light"/>
              <a:ea typeface="Montserrat Light"/>
              <a:cs typeface="Montserrat Light"/>
              <a:sym typeface="Montserrat Light"/>
            </a:endParaRPr>
          </a:p>
        </p:txBody>
      </p:sp>
      <p:sp>
        <p:nvSpPr>
          <p:cNvPr id="337" name="Google Shape;337;g71376c8f24_2_1"/>
          <p:cNvSpPr/>
          <p:nvPr/>
        </p:nvSpPr>
        <p:spPr>
          <a:xfrm flipH="1" rot="5400000">
            <a:off x="0" y="5372100"/>
            <a:ext cx="1485900" cy="1485900"/>
          </a:xfrm>
          <a:prstGeom prst="rtTriangle">
            <a:avLst/>
          </a:prstGeom>
          <a:solidFill>
            <a:srgbClr val="E65E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 name="Google Shape;338;g71376c8f24_2_1"/>
          <p:cNvSpPr txBox="1"/>
          <p:nvPr/>
        </p:nvSpPr>
        <p:spPr>
          <a:xfrm>
            <a:off x="690563" y="314325"/>
            <a:ext cx="10808400" cy="554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3600">
                <a:solidFill>
                  <a:schemeClr val="dk1"/>
                </a:solidFill>
                <a:latin typeface="Montserrat"/>
                <a:ea typeface="Montserrat"/>
                <a:cs typeface="Montserrat"/>
                <a:sym typeface="Montserrat"/>
              </a:rPr>
              <a:t>LET’S UNDERSTAND VARIANCE</a:t>
            </a:r>
            <a:endParaRPr b="1">
              <a:latin typeface="Montserrat"/>
              <a:ea typeface="Montserrat"/>
              <a:cs typeface="Montserrat"/>
              <a:sym typeface="Montserrat"/>
            </a:endParaRPr>
          </a:p>
        </p:txBody>
      </p:sp>
      <p:pic>
        <p:nvPicPr>
          <p:cNvPr id="339" name="Google Shape;339;g71376c8f24_2_1"/>
          <p:cNvPicPr preferRelativeResize="0"/>
          <p:nvPr/>
        </p:nvPicPr>
        <p:blipFill rotWithShape="1">
          <a:blip r:embed="rId3">
            <a:alphaModFix/>
          </a:blip>
          <a:srcRect b="5267" l="0" r="0" t="0"/>
          <a:stretch/>
        </p:blipFill>
        <p:spPr>
          <a:xfrm>
            <a:off x="381000" y="2555950"/>
            <a:ext cx="5201677" cy="3181749"/>
          </a:xfrm>
          <a:prstGeom prst="rect">
            <a:avLst/>
          </a:prstGeom>
          <a:noFill/>
          <a:ln>
            <a:noFill/>
          </a:ln>
        </p:spPr>
      </p:pic>
      <p:pic>
        <p:nvPicPr>
          <p:cNvPr id="340" name="Google Shape;340;g71376c8f24_2_1"/>
          <p:cNvPicPr preferRelativeResize="0"/>
          <p:nvPr/>
        </p:nvPicPr>
        <p:blipFill>
          <a:blip r:embed="rId4">
            <a:alphaModFix/>
          </a:blip>
          <a:stretch>
            <a:fillRect/>
          </a:stretch>
        </p:blipFill>
        <p:spPr>
          <a:xfrm>
            <a:off x="5567525" y="2555950"/>
            <a:ext cx="6670946" cy="43020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44" name="Shape 344"/>
        <p:cNvGrpSpPr/>
        <p:nvPr/>
      </p:nvGrpSpPr>
      <p:grpSpPr>
        <a:xfrm>
          <a:off x="0" y="0"/>
          <a:ext cx="0" cy="0"/>
          <a:chOff x="0" y="0"/>
          <a:chExt cx="0" cy="0"/>
        </a:xfrm>
      </p:grpSpPr>
      <p:sp>
        <p:nvSpPr>
          <p:cNvPr id="345" name="Google Shape;345;g71376c8f24_2_12"/>
          <p:cNvSpPr/>
          <p:nvPr/>
        </p:nvSpPr>
        <p:spPr>
          <a:xfrm flipH="1" rot="-5400000">
            <a:off x="5338916" y="-1"/>
            <a:ext cx="6853200" cy="68532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6" name="Google Shape;346;g71376c8f24_2_12"/>
          <p:cNvSpPr txBox="1"/>
          <p:nvPr/>
        </p:nvSpPr>
        <p:spPr>
          <a:xfrm>
            <a:off x="1143000" y="1372897"/>
            <a:ext cx="9906000" cy="2884200"/>
          </a:xfrm>
          <a:prstGeom prst="rect">
            <a:avLst/>
          </a:prstGeom>
          <a:noFill/>
          <a:ln>
            <a:noFill/>
          </a:ln>
        </p:spPr>
        <p:txBody>
          <a:bodyPr anchorCtr="0" anchor="t" bIns="0" lIns="0" spcFirstLastPara="1" rIns="0" wrap="square" tIns="0">
            <a:noAutofit/>
          </a:bodyPr>
          <a:lstStyle/>
          <a:p>
            <a:pPr indent="0" lvl="0" marL="457200" marR="0" rtl="0" algn="l">
              <a:lnSpc>
                <a:spcPct val="100000"/>
              </a:lnSpc>
              <a:spcBef>
                <a:spcPts val="0"/>
              </a:spcBef>
              <a:spcAft>
                <a:spcPts val="0"/>
              </a:spcAft>
              <a:buNone/>
            </a:pPr>
            <a:r>
              <a:t/>
            </a:r>
            <a:endParaRPr sz="2000">
              <a:solidFill>
                <a:srgbClr val="252831"/>
              </a:solidFill>
              <a:latin typeface="Montserrat Light"/>
              <a:ea typeface="Montserrat Light"/>
              <a:cs typeface="Montserrat Light"/>
              <a:sym typeface="Montserrat Light"/>
            </a:endParaRPr>
          </a:p>
          <a:p>
            <a:pPr indent="-355600" lvl="0" marL="457200" marR="0" rtl="0" algn="l">
              <a:lnSpc>
                <a:spcPct val="100000"/>
              </a:lnSpc>
              <a:spcBef>
                <a:spcPts val="0"/>
              </a:spcBef>
              <a:spcAft>
                <a:spcPts val="0"/>
              </a:spcAft>
              <a:buClr>
                <a:srgbClr val="252831"/>
              </a:buClr>
              <a:buSzPts val="2000"/>
              <a:buFont typeface="Montserrat Light"/>
              <a:buChar char="●"/>
            </a:pPr>
            <a:r>
              <a:rPr lang="en-US" sz="2000">
                <a:solidFill>
                  <a:srgbClr val="252831"/>
                </a:solidFill>
                <a:latin typeface="Montserrat Light"/>
                <a:ea typeface="Montserrat Light"/>
                <a:cs typeface="Montserrat Light"/>
                <a:sym typeface="Montserrat Light"/>
              </a:rPr>
              <a:t>C</a:t>
            </a:r>
            <a:r>
              <a:rPr lang="en-US" sz="2000">
                <a:solidFill>
                  <a:srgbClr val="252831"/>
                </a:solidFill>
                <a:latin typeface="Montserrat Light"/>
                <a:ea typeface="Montserrat Light"/>
                <a:cs typeface="Montserrat Light"/>
                <a:sym typeface="Montserrat Light"/>
              </a:rPr>
              <a:t>ovariance is a measure of the joint variability of two random variables.</a:t>
            </a:r>
            <a:endParaRPr sz="2000">
              <a:solidFill>
                <a:srgbClr val="25283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None/>
            </a:pPr>
            <a:r>
              <a:t/>
            </a:r>
            <a:endParaRPr sz="2000">
              <a:solidFill>
                <a:srgbClr val="252831"/>
              </a:solidFill>
              <a:latin typeface="Montserrat Light"/>
              <a:ea typeface="Montserrat Light"/>
              <a:cs typeface="Montserrat Light"/>
              <a:sym typeface="Montserrat Light"/>
            </a:endParaRPr>
          </a:p>
        </p:txBody>
      </p:sp>
      <p:sp>
        <p:nvSpPr>
          <p:cNvPr id="347" name="Google Shape;347;g71376c8f24_2_12"/>
          <p:cNvSpPr/>
          <p:nvPr/>
        </p:nvSpPr>
        <p:spPr>
          <a:xfrm flipH="1" rot="5400000">
            <a:off x="0" y="5372100"/>
            <a:ext cx="1485900" cy="1485900"/>
          </a:xfrm>
          <a:prstGeom prst="rtTriangle">
            <a:avLst/>
          </a:prstGeom>
          <a:solidFill>
            <a:srgbClr val="E65E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8" name="Google Shape;348;g71376c8f24_2_12"/>
          <p:cNvSpPr txBox="1"/>
          <p:nvPr/>
        </p:nvSpPr>
        <p:spPr>
          <a:xfrm>
            <a:off x="690563" y="314325"/>
            <a:ext cx="10808400" cy="554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3600">
                <a:solidFill>
                  <a:schemeClr val="dk1"/>
                </a:solidFill>
                <a:latin typeface="Montserrat"/>
                <a:ea typeface="Montserrat"/>
                <a:cs typeface="Montserrat"/>
                <a:sym typeface="Montserrat"/>
              </a:rPr>
              <a:t>LET’S UNDERSTAND COVARIANCE</a:t>
            </a:r>
            <a:endParaRPr b="1">
              <a:latin typeface="Montserrat"/>
              <a:ea typeface="Montserrat"/>
              <a:cs typeface="Montserrat"/>
              <a:sym typeface="Montserrat"/>
            </a:endParaRPr>
          </a:p>
        </p:txBody>
      </p:sp>
      <p:pic>
        <p:nvPicPr>
          <p:cNvPr id="349" name="Google Shape;349;g71376c8f24_2_12"/>
          <p:cNvPicPr preferRelativeResize="0"/>
          <p:nvPr/>
        </p:nvPicPr>
        <p:blipFill>
          <a:blip r:embed="rId3">
            <a:alphaModFix/>
          </a:blip>
          <a:stretch>
            <a:fillRect/>
          </a:stretch>
        </p:blipFill>
        <p:spPr>
          <a:xfrm>
            <a:off x="1965550" y="2119125"/>
            <a:ext cx="8569973" cy="442927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53" name="Shape 353"/>
        <p:cNvGrpSpPr/>
        <p:nvPr/>
      </p:nvGrpSpPr>
      <p:grpSpPr>
        <a:xfrm>
          <a:off x="0" y="0"/>
          <a:ext cx="0" cy="0"/>
          <a:chOff x="0" y="0"/>
          <a:chExt cx="0" cy="0"/>
        </a:xfrm>
      </p:grpSpPr>
      <p:sp>
        <p:nvSpPr>
          <p:cNvPr id="354" name="Google Shape;354;g712afe7f6b_0_55"/>
          <p:cNvSpPr/>
          <p:nvPr/>
        </p:nvSpPr>
        <p:spPr>
          <a:xfrm flipH="1" rot="-5400000">
            <a:off x="5338916" y="-1"/>
            <a:ext cx="6853200" cy="68532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5" name="Google Shape;355;g712afe7f6b_0_55"/>
          <p:cNvSpPr/>
          <p:nvPr/>
        </p:nvSpPr>
        <p:spPr>
          <a:xfrm flipH="1" rot="5400000">
            <a:off x="0" y="5372100"/>
            <a:ext cx="1485900" cy="1485900"/>
          </a:xfrm>
          <a:prstGeom prst="rtTriangle">
            <a:avLst/>
          </a:prstGeom>
          <a:solidFill>
            <a:srgbClr val="E65E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6" name="Google Shape;356;g712afe7f6b_0_55"/>
          <p:cNvSpPr txBox="1"/>
          <p:nvPr/>
        </p:nvSpPr>
        <p:spPr>
          <a:xfrm>
            <a:off x="690563" y="314325"/>
            <a:ext cx="10808400" cy="554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3600">
                <a:solidFill>
                  <a:schemeClr val="dk1"/>
                </a:solidFill>
                <a:latin typeface="Montserrat"/>
                <a:ea typeface="Montserrat"/>
                <a:cs typeface="Montserrat"/>
                <a:sym typeface="Montserrat"/>
              </a:rPr>
              <a:t>COVARIANCE MATRIX</a:t>
            </a:r>
            <a:endParaRPr b="1">
              <a:latin typeface="Montserrat"/>
              <a:ea typeface="Montserrat"/>
              <a:cs typeface="Montserrat"/>
              <a:sym typeface="Montserrat"/>
            </a:endParaRPr>
          </a:p>
        </p:txBody>
      </p:sp>
      <p:sp>
        <p:nvSpPr>
          <p:cNvPr id="357" name="Google Shape;357;g712afe7f6b_0_55"/>
          <p:cNvSpPr txBox="1"/>
          <p:nvPr/>
        </p:nvSpPr>
        <p:spPr>
          <a:xfrm>
            <a:off x="1143000" y="1372897"/>
            <a:ext cx="9906000" cy="2884200"/>
          </a:xfrm>
          <a:prstGeom prst="rect">
            <a:avLst/>
          </a:prstGeom>
          <a:noFill/>
          <a:ln>
            <a:noFill/>
          </a:ln>
        </p:spPr>
        <p:txBody>
          <a:bodyPr anchorCtr="0" anchor="t" bIns="0" lIns="0" spcFirstLastPara="1" rIns="0" wrap="square" tIns="0">
            <a:noAutofit/>
          </a:bodyPr>
          <a:lstStyle/>
          <a:p>
            <a:pPr indent="-342900" lvl="0" marL="457200" rtl="0" algn="l">
              <a:lnSpc>
                <a:spcPct val="120000"/>
              </a:lnSpc>
              <a:spcBef>
                <a:spcPts val="600"/>
              </a:spcBef>
              <a:spcAft>
                <a:spcPts val="0"/>
              </a:spcAft>
              <a:buClr>
                <a:schemeClr val="dk1"/>
              </a:buClr>
              <a:buSzPts val="1800"/>
              <a:buChar char="●"/>
            </a:pPr>
            <a:r>
              <a:rPr lang="en-US" sz="2000">
                <a:solidFill>
                  <a:srgbClr val="252831"/>
                </a:solidFill>
                <a:latin typeface="Montserrat Light"/>
                <a:ea typeface="Montserrat Light"/>
                <a:cs typeface="Montserrat Light"/>
                <a:sym typeface="Montserrat Light"/>
              </a:rPr>
              <a:t>Covariance matrix represents the correlation between variables in dataset.</a:t>
            </a:r>
            <a:endParaRPr sz="2000">
              <a:solidFill>
                <a:srgbClr val="252831"/>
              </a:solidFill>
              <a:latin typeface="Montserrat Light"/>
              <a:ea typeface="Montserrat Light"/>
              <a:cs typeface="Montserrat Light"/>
              <a:sym typeface="Montserrat Light"/>
            </a:endParaRPr>
          </a:p>
          <a:p>
            <a:pPr indent="-342900" lvl="0" marL="457200" rtl="0" algn="l">
              <a:lnSpc>
                <a:spcPct val="120000"/>
              </a:lnSpc>
              <a:spcBef>
                <a:spcPts val="600"/>
              </a:spcBef>
              <a:spcAft>
                <a:spcPts val="0"/>
              </a:spcAft>
              <a:buClr>
                <a:schemeClr val="dk1"/>
              </a:buClr>
              <a:buSzPts val="1800"/>
              <a:buChar char="●"/>
            </a:pPr>
            <a:r>
              <a:rPr lang="en-US" sz="2000">
                <a:solidFill>
                  <a:srgbClr val="252831"/>
                </a:solidFill>
                <a:latin typeface="Montserrat Light"/>
                <a:ea typeface="Montserrat Light"/>
                <a:cs typeface="Montserrat Light"/>
                <a:sym typeface="Montserrat Light"/>
              </a:rPr>
              <a:t>It is a pXp matrix where p is dimensions of our data. </a:t>
            </a:r>
            <a:endParaRPr sz="2000">
              <a:solidFill>
                <a:srgbClr val="252831"/>
              </a:solidFill>
              <a:latin typeface="Montserrat Light"/>
              <a:ea typeface="Montserrat Light"/>
              <a:cs typeface="Montserrat Light"/>
              <a:sym typeface="Montserrat Light"/>
            </a:endParaRPr>
          </a:p>
          <a:p>
            <a:pPr indent="-342900" lvl="0" marL="457200" rtl="0" algn="l">
              <a:lnSpc>
                <a:spcPct val="120000"/>
              </a:lnSpc>
              <a:spcBef>
                <a:spcPts val="600"/>
              </a:spcBef>
              <a:spcAft>
                <a:spcPts val="0"/>
              </a:spcAft>
              <a:buClr>
                <a:schemeClr val="dk1"/>
              </a:buClr>
              <a:buSzPts val="1800"/>
              <a:buChar char="●"/>
            </a:pPr>
            <a:r>
              <a:rPr lang="en-US" sz="2000">
                <a:solidFill>
                  <a:srgbClr val="252831"/>
                </a:solidFill>
                <a:latin typeface="Montserrat Light"/>
                <a:ea typeface="Montserrat Light"/>
                <a:cs typeface="Montserrat Light"/>
                <a:sym typeface="Montserrat Light"/>
              </a:rPr>
              <a:t>It is commutative therefore, a to b is same as b to a. As a results, matrix</a:t>
            </a:r>
            <a:r>
              <a:rPr lang="en-US" sz="2000">
                <a:solidFill>
                  <a:srgbClr val="252831"/>
                </a:solidFill>
                <a:latin typeface="Montserrat Light"/>
                <a:ea typeface="Montserrat Light"/>
                <a:cs typeface="Montserrat Light"/>
                <a:sym typeface="Montserrat Light"/>
              </a:rPr>
              <a:t> is </a:t>
            </a:r>
            <a:r>
              <a:rPr b="1" lang="en-US" sz="2000">
                <a:solidFill>
                  <a:srgbClr val="252831"/>
                </a:solidFill>
                <a:latin typeface="Montserrat"/>
                <a:ea typeface="Montserrat"/>
                <a:cs typeface="Montserrat"/>
                <a:sym typeface="Montserrat"/>
              </a:rPr>
              <a:t>always symmetric.</a:t>
            </a:r>
            <a:endParaRPr b="1" sz="2000">
              <a:solidFill>
                <a:srgbClr val="252831"/>
              </a:solidFill>
              <a:latin typeface="Montserrat"/>
              <a:ea typeface="Montserrat"/>
              <a:cs typeface="Montserrat"/>
              <a:sym typeface="Montserrat"/>
            </a:endParaRPr>
          </a:p>
          <a:p>
            <a:pPr indent="-342900" lvl="0" marL="457200" rtl="0" algn="l">
              <a:lnSpc>
                <a:spcPct val="120000"/>
              </a:lnSpc>
              <a:spcBef>
                <a:spcPts val="600"/>
              </a:spcBef>
              <a:spcAft>
                <a:spcPts val="0"/>
              </a:spcAft>
              <a:buClr>
                <a:schemeClr val="dk1"/>
              </a:buClr>
              <a:buSzPts val="1800"/>
              <a:buChar char="●"/>
            </a:pPr>
            <a:r>
              <a:rPr lang="en-US" sz="2000">
                <a:solidFill>
                  <a:srgbClr val="252831"/>
                </a:solidFill>
                <a:latin typeface="Montserrat Light"/>
                <a:ea typeface="Montserrat Light"/>
                <a:cs typeface="Montserrat Light"/>
                <a:sym typeface="Montserrat Light"/>
              </a:rPr>
              <a:t>Value shows how co-dependent the variables are.</a:t>
            </a:r>
            <a:endParaRPr sz="2000">
              <a:solidFill>
                <a:srgbClr val="252831"/>
              </a:solidFill>
              <a:latin typeface="Montserrat Light"/>
              <a:ea typeface="Montserrat Light"/>
              <a:cs typeface="Montserrat Light"/>
              <a:sym typeface="Montserrat Light"/>
            </a:endParaRPr>
          </a:p>
          <a:p>
            <a:pPr indent="0" lvl="0" marL="457200" marR="0" rtl="0" algn="l">
              <a:spcBef>
                <a:spcPts val="0"/>
              </a:spcBef>
              <a:spcAft>
                <a:spcPts val="0"/>
              </a:spcAft>
              <a:buNone/>
            </a:pPr>
            <a:r>
              <a:t/>
            </a:r>
            <a:endParaRPr sz="1800">
              <a:solidFill>
                <a:schemeClr val="dk1"/>
              </a:solidFill>
            </a:endParaRPr>
          </a:p>
        </p:txBody>
      </p:sp>
      <p:pic>
        <p:nvPicPr>
          <p:cNvPr id="358" name="Google Shape;358;g712afe7f6b_0_55"/>
          <p:cNvPicPr preferRelativeResize="0"/>
          <p:nvPr/>
        </p:nvPicPr>
        <p:blipFill>
          <a:blip r:embed="rId3">
            <a:alphaModFix/>
          </a:blip>
          <a:stretch>
            <a:fillRect/>
          </a:stretch>
        </p:blipFill>
        <p:spPr>
          <a:xfrm>
            <a:off x="1485900" y="4039125"/>
            <a:ext cx="4347176" cy="2291699"/>
          </a:xfrm>
          <a:prstGeom prst="rect">
            <a:avLst/>
          </a:prstGeom>
          <a:noFill/>
          <a:ln>
            <a:noFill/>
          </a:ln>
        </p:spPr>
      </p:pic>
      <p:pic>
        <p:nvPicPr>
          <p:cNvPr id="359" name="Google Shape;359;g712afe7f6b_0_55"/>
          <p:cNvPicPr preferRelativeResize="0"/>
          <p:nvPr/>
        </p:nvPicPr>
        <p:blipFill>
          <a:blip r:embed="rId4">
            <a:alphaModFix/>
          </a:blip>
          <a:stretch>
            <a:fillRect/>
          </a:stretch>
        </p:blipFill>
        <p:spPr>
          <a:xfrm>
            <a:off x="6190500" y="3962925"/>
            <a:ext cx="4641402" cy="2291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63" name="Shape 363"/>
        <p:cNvGrpSpPr/>
        <p:nvPr/>
      </p:nvGrpSpPr>
      <p:grpSpPr>
        <a:xfrm>
          <a:off x="0" y="0"/>
          <a:ext cx="0" cy="0"/>
          <a:chOff x="0" y="0"/>
          <a:chExt cx="0" cy="0"/>
        </a:xfrm>
      </p:grpSpPr>
      <p:sp>
        <p:nvSpPr>
          <p:cNvPr id="364" name="Google Shape;364;g713436c41d_0_45"/>
          <p:cNvSpPr/>
          <p:nvPr/>
        </p:nvSpPr>
        <p:spPr>
          <a:xfrm flipH="1" rot="-5400000">
            <a:off x="5338916" y="-1"/>
            <a:ext cx="6853200" cy="68532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5" name="Google Shape;365;g713436c41d_0_45"/>
          <p:cNvSpPr/>
          <p:nvPr/>
        </p:nvSpPr>
        <p:spPr>
          <a:xfrm flipH="1" rot="5400000">
            <a:off x="0" y="5372100"/>
            <a:ext cx="1485900" cy="1485900"/>
          </a:xfrm>
          <a:prstGeom prst="rtTriangle">
            <a:avLst/>
          </a:prstGeom>
          <a:solidFill>
            <a:srgbClr val="E65E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6" name="Google Shape;366;g713436c41d_0_45"/>
          <p:cNvSpPr txBox="1"/>
          <p:nvPr/>
        </p:nvSpPr>
        <p:spPr>
          <a:xfrm>
            <a:off x="690563" y="314325"/>
            <a:ext cx="10808400" cy="554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3600">
                <a:solidFill>
                  <a:schemeClr val="dk1"/>
                </a:solidFill>
                <a:latin typeface="Montserrat"/>
                <a:ea typeface="Montserrat"/>
                <a:cs typeface="Montserrat"/>
                <a:sym typeface="Montserrat"/>
              </a:rPr>
              <a:t>COVARIANCE MATRIX FOR OUR DATASET</a:t>
            </a:r>
            <a:endParaRPr b="1">
              <a:latin typeface="Montserrat"/>
              <a:ea typeface="Montserrat"/>
              <a:cs typeface="Montserrat"/>
              <a:sym typeface="Montserrat"/>
            </a:endParaRPr>
          </a:p>
        </p:txBody>
      </p:sp>
      <p:sp>
        <p:nvSpPr>
          <p:cNvPr id="367" name="Google Shape;367;g713436c41d_0_45"/>
          <p:cNvSpPr txBox="1"/>
          <p:nvPr/>
        </p:nvSpPr>
        <p:spPr>
          <a:xfrm>
            <a:off x="1143000" y="1372897"/>
            <a:ext cx="9906000" cy="2884200"/>
          </a:xfrm>
          <a:prstGeom prst="rect">
            <a:avLst/>
          </a:prstGeom>
          <a:noFill/>
          <a:ln>
            <a:noFill/>
          </a:ln>
        </p:spPr>
        <p:txBody>
          <a:bodyPr anchorCtr="0" anchor="t" bIns="0" lIns="0" spcFirstLastPara="1" rIns="0" wrap="square" tIns="0">
            <a:noAutofit/>
          </a:bodyPr>
          <a:lstStyle/>
          <a:p>
            <a:pPr indent="0" lvl="0" marL="457200" marR="0" rtl="0" algn="l">
              <a:spcBef>
                <a:spcPts val="0"/>
              </a:spcBef>
              <a:spcAft>
                <a:spcPts val="0"/>
              </a:spcAft>
              <a:buNone/>
            </a:pPr>
            <a:r>
              <a:t/>
            </a:r>
            <a:endParaRPr sz="1800">
              <a:solidFill>
                <a:schemeClr val="dk1"/>
              </a:solidFill>
            </a:endParaRPr>
          </a:p>
        </p:txBody>
      </p:sp>
      <p:pic>
        <p:nvPicPr>
          <p:cNvPr id="368" name="Google Shape;368;g713436c41d_0_45"/>
          <p:cNvPicPr preferRelativeResize="0"/>
          <p:nvPr/>
        </p:nvPicPr>
        <p:blipFill>
          <a:blip r:embed="rId3">
            <a:alphaModFix/>
          </a:blip>
          <a:stretch>
            <a:fillRect/>
          </a:stretch>
        </p:blipFill>
        <p:spPr>
          <a:xfrm>
            <a:off x="1676400" y="2466975"/>
            <a:ext cx="8839200" cy="3905250"/>
          </a:xfrm>
          <a:prstGeom prst="rect">
            <a:avLst/>
          </a:prstGeom>
          <a:noFill/>
          <a:ln>
            <a:noFill/>
          </a:ln>
        </p:spPr>
      </p:pic>
      <p:pic>
        <p:nvPicPr>
          <p:cNvPr id="369" name="Google Shape;369;g713436c41d_0_45"/>
          <p:cNvPicPr preferRelativeResize="0"/>
          <p:nvPr/>
        </p:nvPicPr>
        <p:blipFill>
          <a:blip r:embed="rId4">
            <a:alphaModFix/>
          </a:blip>
          <a:stretch>
            <a:fillRect/>
          </a:stretch>
        </p:blipFill>
        <p:spPr>
          <a:xfrm>
            <a:off x="4868900" y="1372900"/>
            <a:ext cx="3124200" cy="895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73" name="Shape 373"/>
        <p:cNvGrpSpPr/>
        <p:nvPr/>
      </p:nvGrpSpPr>
      <p:grpSpPr>
        <a:xfrm>
          <a:off x="0" y="0"/>
          <a:ext cx="0" cy="0"/>
          <a:chOff x="0" y="0"/>
          <a:chExt cx="0" cy="0"/>
        </a:xfrm>
      </p:grpSpPr>
      <p:sp>
        <p:nvSpPr>
          <p:cNvPr id="374" name="Google Shape;374;g7127f874bf_3_64"/>
          <p:cNvSpPr/>
          <p:nvPr/>
        </p:nvSpPr>
        <p:spPr>
          <a:xfrm flipH="1" rot="-5400000">
            <a:off x="5338916" y="-1"/>
            <a:ext cx="6853200" cy="68532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5" name="Google Shape;375;g7127f874bf_3_64"/>
          <p:cNvSpPr txBox="1"/>
          <p:nvPr/>
        </p:nvSpPr>
        <p:spPr>
          <a:xfrm>
            <a:off x="1141775" y="1205547"/>
            <a:ext cx="9906000" cy="2884200"/>
          </a:xfrm>
          <a:prstGeom prst="rect">
            <a:avLst/>
          </a:prstGeom>
          <a:noFill/>
          <a:ln>
            <a:noFill/>
          </a:ln>
        </p:spPr>
        <p:txBody>
          <a:bodyPr anchorCtr="0" anchor="t" bIns="0" lIns="0" spcFirstLastPara="1" rIns="0" wrap="square" tIns="0">
            <a:noAutofit/>
          </a:bodyPr>
          <a:lstStyle/>
          <a:p>
            <a:pPr indent="-355600" lvl="0" marL="457200" marR="0" rtl="0" algn="l">
              <a:spcBef>
                <a:spcPts val="0"/>
              </a:spcBef>
              <a:spcAft>
                <a:spcPts val="0"/>
              </a:spcAft>
              <a:buClr>
                <a:srgbClr val="252831"/>
              </a:buClr>
              <a:buSzPts val="2000"/>
              <a:buFont typeface="Montserrat Light"/>
              <a:buChar char="●"/>
            </a:pPr>
            <a:r>
              <a:rPr lang="en-US" sz="2000">
                <a:solidFill>
                  <a:srgbClr val="252831"/>
                </a:solidFill>
                <a:latin typeface="Montserrat Light"/>
                <a:ea typeface="Montserrat Light"/>
                <a:cs typeface="Montserrat Light"/>
                <a:sym typeface="Montserrat Light"/>
              </a:rPr>
              <a:t>They are a new set of variables obtained from initial variables.</a:t>
            </a:r>
            <a:endParaRPr sz="2000">
              <a:solidFill>
                <a:srgbClr val="252831"/>
              </a:solidFill>
              <a:latin typeface="Montserrat Light"/>
              <a:ea typeface="Montserrat Light"/>
              <a:cs typeface="Montserrat Light"/>
              <a:sym typeface="Montserrat Light"/>
            </a:endParaRPr>
          </a:p>
          <a:p>
            <a:pPr indent="0" lvl="0" marL="914400" marR="0" rtl="0" algn="l">
              <a:spcBef>
                <a:spcPts val="0"/>
              </a:spcBef>
              <a:spcAft>
                <a:spcPts val="0"/>
              </a:spcAft>
              <a:buNone/>
            </a:pPr>
            <a:r>
              <a:t/>
            </a:r>
            <a:endParaRPr sz="2000">
              <a:solidFill>
                <a:srgbClr val="252831"/>
              </a:solidFill>
              <a:latin typeface="Montserrat Light"/>
              <a:ea typeface="Montserrat Light"/>
              <a:cs typeface="Montserrat Light"/>
              <a:sym typeface="Montserrat Light"/>
            </a:endParaRPr>
          </a:p>
          <a:p>
            <a:pPr indent="-355600" lvl="0" marL="457200" marR="0" rtl="0" algn="l">
              <a:spcBef>
                <a:spcPts val="0"/>
              </a:spcBef>
              <a:spcAft>
                <a:spcPts val="0"/>
              </a:spcAft>
              <a:buClr>
                <a:srgbClr val="252831"/>
              </a:buClr>
              <a:buSzPts val="2000"/>
              <a:buFont typeface="Montserrat Light"/>
              <a:buChar char="●"/>
            </a:pPr>
            <a:r>
              <a:rPr lang="en-US" sz="2000">
                <a:solidFill>
                  <a:srgbClr val="252831"/>
                </a:solidFill>
                <a:latin typeface="Montserrat Light"/>
                <a:ea typeface="Montserrat Light"/>
                <a:cs typeface="Montserrat Light"/>
                <a:sym typeface="Montserrat Light"/>
              </a:rPr>
              <a:t>New variables are highly significant and independent of each other. </a:t>
            </a:r>
            <a:endParaRPr sz="2000">
              <a:solidFill>
                <a:srgbClr val="252831"/>
              </a:solidFill>
              <a:latin typeface="Montserrat Light"/>
              <a:ea typeface="Montserrat Light"/>
              <a:cs typeface="Montserrat Light"/>
              <a:sym typeface="Montserrat Light"/>
            </a:endParaRPr>
          </a:p>
          <a:p>
            <a:pPr indent="0" lvl="0" marL="914400" marR="0" rtl="0" algn="l">
              <a:spcBef>
                <a:spcPts val="0"/>
              </a:spcBef>
              <a:spcAft>
                <a:spcPts val="0"/>
              </a:spcAft>
              <a:buNone/>
            </a:pPr>
            <a:r>
              <a:t/>
            </a:r>
            <a:endParaRPr sz="2000">
              <a:solidFill>
                <a:srgbClr val="252831"/>
              </a:solidFill>
              <a:latin typeface="Montserrat Light"/>
              <a:ea typeface="Montserrat Light"/>
              <a:cs typeface="Montserrat Light"/>
              <a:sym typeface="Montserrat Light"/>
            </a:endParaRPr>
          </a:p>
          <a:p>
            <a:pPr indent="-355600" lvl="0" marL="457200" marR="0" rtl="0" algn="l">
              <a:spcBef>
                <a:spcPts val="0"/>
              </a:spcBef>
              <a:spcAft>
                <a:spcPts val="0"/>
              </a:spcAft>
              <a:buClr>
                <a:srgbClr val="252831"/>
              </a:buClr>
              <a:buSzPts val="2000"/>
              <a:buFont typeface="Montserrat Light"/>
              <a:buChar char="●"/>
            </a:pPr>
            <a:r>
              <a:rPr lang="en-US" sz="2000">
                <a:solidFill>
                  <a:srgbClr val="252831"/>
                </a:solidFill>
                <a:latin typeface="Montserrat Light"/>
                <a:ea typeface="Montserrat Light"/>
                <a:cs typeface="Montserrat Light"/>
                <a:sym typeface="Montserrat Light"/>
              </a:rPr>
              <a:t>Eigenvectors and values are essential in determining the number of PCs.</a:t>
            </a:r>
            <a:endParaRPr sz="2000">
              <a:solidFill>
                <a:srgbClr val="252831"/>
              </a:solidFill>
              <a:latin typeface="Montserrat Light"/>
              <a:ea typeface="Montserrat Light"/>
              <a:cs typeface="Montserrat Light"/>
              <a:sym typeface="Montserrat Light"/>
            </a:endParaRPr>
          </a:p>
          <a:p>
            <a:pPr indent="0" lvl="0" marL="914400" marR="0" rtl="0" algn="l">
              <a:spcBef>
                <a:spcPts val="0"/>
              </a:spcBef>
              <a:spcAft>
                <a:spcPts val="0"/>
              </a:spcAft>
              <a:buNone/>
            </a:pPr>
            <a:r>
              <a:t/>
            </a:r>
            <a:endParaRPr sz="2000">
              <a:solidFill>
                <a:srgbClr val="252831"/>
              </a:solidFill>
              <a:latin typeface="Montserrat Light"/>
              <a:ea typeface="Montserrat Light"/>
              <a:cs typeface="Montserrat Light"/>
              <a:sym typeface="Montserrat Light"/>
            </a:endParaRPr>
          </a:p>
          <a:p>
            <a:pPr indent="-355600" lvl="0" marL="457200" rtl="0" algn="l">
              <a:spcBef>
                <a:spcPts val="0"/>
              </a:spcBef>
              <a:spcAft>
                <a:spcPts val="0"/>
              </a:spcAft>
              <a:buClr>
                <a:srgbClr val="252831"/>
              </a:buClr>
              <a:buSzPts val="2000"/>
              <a:buFont typeface="Montserrat Light"/>
              <a:buChar char="●"/>
            </a:pPr>
            <a:r>
              <a:rPr lang="en-US" sz="2000">
                <a:solidFill>
                  <a:srgbClr val="252831"/>
                </a:solidFill>
                <a:latin typeface="Montserrat Light"/>
                <a:ea typeface="Montserrat Light"/>
                <a:cs typeface="Montserrat Light"/>
                <a:sym typeface="Montserrat Light"/>
              </a:rPr>
              <a:t>Eigen vectors give the direction and eigenvalues are scalars which give magnitude.</a:t>
            </a:r>
            <a:endParaRPr sz="2000">
              <a:solidFill>
                <a:srgbClr val="252831"/>
              </a:solidFill>
              <a:latin typeface="Montserrat Light"/>
              <a:ea typeface="Montserrat Light"/>
              <a:cs typeface="Montserrat Light"/>
              <a:sym typeface="Montserrat Light"/>
            </a:endParaRPr>
          </a:p>
          <a:p>
            <a:pPr indent="0" lvl="0" marL="0" rtl="0" algn="l">
              <a:spcBef>
                <a:spcPts val="0"/>
              </a:spcBef>
              <a:spcAft>
                <a:spcPts val="0"/>
              </a:spcAft>
              <a:buNone/>
            </a:pPr>
            <a:r>
              <a:t/>
            </a:r>
            <a:endParaRPr sz="2000">
              <a:solidFill>
                <a:srgbClr val="252831"/>
              </a:solidFill>
              <a:latin typeface="Montserrat Light"/>
              <a:ea typeface="Montserrat Light"/>
              <a:cs typeface="Montserrat Light"/>
              <a:sym typeface="Montserrat Light"/>
            </a:endParaRPr>
          </a:p>
          <a:p>
            <a:pPr indent="0" lvl="0" marL="914400" marR="0" rtl="0" algn="l">
              <a:spcBef>
                <a:spcPts val="0"/>
              </a:spcBef>
              <a:spcAft>
                <a:spcPts val="0"/>
              </a:spcAft>
              <a:buNone/>
            </a:pPr>
            <a:r>
              <a:t/>
            </a:r>
            <a:endParaRPr sz="2000">
              <a:solidFill>
                <a:srgbClr val="252831"/>
              </a:solidFill>
              <a:latin typeface="Montserrat Light"/>
              <a:ea typeface="Montserrat Light"/>
              <a:cs typeface="Montserrat Light"/>
              <a:sym typeface="Montserrat Light"/>
            </a:endParaRPr>
          </a:p>
          <a:p>
            <a:pPr indent="0" lvl="0" marL="914400" marR="0" rtl="0" algn="l">
              <a:spcBef>
                <a:spcPts val="0"/>
              </a:spcBef>
              <a:spcAft>
                <a:spcPts val="0"/>
              </a:spcAft>
              <a:buNone/>
            </a:pPr>
            <a:r>
              <a:t/>
            </a:r>
            <a:endParaRPr sz="2000">
              <a:solidFill>
                <a:srgbClr val="252831"/>
              </a:solidFill>
              <a:latin typeface="Montserrat Light"/>
              <a:ea typeface="Montserrat Light"/>
              <a:cs typeface="Montserrat Light"/>
              <a:sym typeface="Montserrat Light"/>
            </a:endParaRPr>
          </a:p>
        </p:txBody>
      </p:sp>
      <p:sp>
        <p:nvSpPr>
          <p:cNvPr id="376" name="Google Shape;376;g7127f874bf_3_64"/>
          <p:cNvSpPr/>
          <p:nvPr/>
        </p:nvSpPr>
        <p:spPr>
          <a:xfrm flipH="1" rot="5400000">
            <a:off x="0" y="5372100"/>
            <a:ext cx="1485900" cy="1485900"/>
          </a:xfrm>
          <a:prstGeom prst="rtTriangle">
            <a:avLst/>
          </a:prstGeom>
          <a:solidFill>
            <a:srgbClr val="E65E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7" name="Google Shape;377;g7127f874bf_3_64"/>
          <p:cNvSpPr txBox="1"/>
          <p:nvPr/>
        </p:nvSpPr>
        <p:spPr>
          <a:xfrm>
            <a:off x="690563" y="314325"/>
            <a:ext cx="10808400" cy="554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3600">
                <a:solidFill>
                  <a:schemeClr val="dk1"/>
                </a:solidFill>
                <a:latin typeface="Montserrat"/>
                <a:ea typeface="Montserrat"/>
                <a:cs typeface="Montserrat"/>
                <a:sym typeface="Montserrat"/>
              </a:rPr>
              <a:t>EIGEN VECTORS AND EIGEN VALUES</a:t>
            </a:r>
            <a:endParaRPr b="1">
              <a:latin typeface="Montserrat"/>
              <a:ea typeface="Montserrat"/>
              <a:cs typeface="Montserrat"/>
              <a:sym typeface="Montserrat"/>
            </a:endParaRPr>
          </a:p>
        </p:txBody>
      </p:sp>
      <p:pic>
        <p:nvPicPr>
          <p:cNvPr id="378" name="Google Shape;378;g7127f874bf_3_64"/>
          <p:cNvPicPr preferRelativeResize="0"/>
          <p:nvPr/>
        </p:nvPicPr>
        <p:blipFill>
          <a:blip r:embed="rId3">
            <a:alphaModFix/>
          </a:blip>
          <a:stretch>
            <a:fillRect/>
          </a:stretch>
        </p:blipFill>
        <p:spPr>
          <a:xfrm>
            <a:off x="2362050" y="4257097"/>
            <a:ext cx="3162006" cy="2296103"/>
          </a:xfrm>
          <a:prstGeom prst="rect">
            <a:avLst/>
          </a:prstGeom>
          <a:noFill/>
          <a:ln>
            <a:noFill/>
          </a:ln>
        </p:spPr>
      </p:pic>
      <p:pic>
        <p:nvPicPr>
          <p:cNvPr id="379" name="Google Shape;379;g7127f874bf_3_64"/>
          <p:cNvPicPr preferRelativeResize="0"/>
          <p:nvPr/>
        </p:nvPicPr>
        <p:blipFill>
          <a:blip r:embed="rId4">
            <a:alphaModFix/>
          </a:blip>
          <a:stretch>
            <a:fillRect/>
          </a:stretch>
        </p:blipFill>
        <p:spPr>
          <a:xfrm>
            <a:off x="6096000" y="4312725"/>
            <a:ext cx="3938601" cy="22961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83" name="Shape 383"/>
        <p:cNvGrpSpPr/>
        <p:nvPr/>
      </p:nvGrpSpPr>
      <p:grpSpPr>
        <a:xfrm>
          <a:off x="0" y="0"/>
          <a:ext cx="0" cy="0"/>
          <a:chOff x="0" y="0"/>
          <a:chExt cx="0" cy="0"/>
        </a:xfrm>
      </p:grpSpPr>
      <p:sp>
        <p:nvSpPr>
          <p:cNvPr id="384" name="Google Shape;384;g713436c41d_0_175"/>
          <p:cNvSpPr/>
          <p:nvPr/>
        </p:nvSpPr>
        <p:spPr>
          <a:xfrm flipH="1" rot="-5400000">
            <a:off x="5338916" y="-1"/>
            <a:ext cx="6853200" cy="68532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5" name="Google Shape;385;g713436c41d_0_175"/>
          <p:cNvSpPr txBox="1"/>
          <p:nvPr/>
        </p:nvSpPr>
        <p:spPr>
          <a:xfrm>
            <a:off x="1141775" y="1738947"/>
            <a:ext cx="9906000" cy="2884200"/>
          </a:xfrm>
          <a:prstGeom prst="rect">
            <a:avLst/>
          </a:prstGeom>
          <a:noFill/>
          <a:ln>
            <a:noFill/>
          </a:ln>
        </p:spPr>
        <p:txBody>
          <a:bodyPr anchorCtr="0" anchor="t" bIns="0" lIns="0" spcFirstLastPara="1" rIns="0" wrap="square" tIns="0">
            <a:noAutofit/>
          </a:bodyPr>
          <a:lstStyle/>
          <a:p>
            <a:pPr indent="0" lvl="0" marL="914400" marR="0" rtl="0" algn="l">
              <a:spcBef>
                <a:spcPts val="0"/>
              </a:spcBef>
              <a:spcAft>
                <a:spcPts val="0"/>
              </a:spcAft>
              <a:buNone/>
            </a:pPr>
            <a:r>
              <a:rPr b="1" lang="en-US" sz="2000">
                <a:solidFill>
                  <a:srgbClr val="252831"/>
                </a:solidFill>
                <a:latin typeface="Montserrat"/>
                <a:ea typeface="Montserrat"/>
                <a:cs typeface="Montserrat"/>
                <a:sym typeface="Montserrat"/>
              </a:rPr>
              <a:t>EIGEN VECTORS	</a:t>
            </a:r>
            <a:r>
              <a:rPr lang="en-US" sz="2000">
                <a:solidFill>
                  <a:srgbClr val="252831"/>
                </a:solidFill>
                <a:latin typeface="Montserrat Light"/>
                <a:ea typeface="Montserrat Light"/>
                <a:cs typeface="Montserrat Light"/>
                <a:sym typeface="Montserrat Light"/>
              </a:rPr>
              <a:t>		</a:t>
            </a:r>
            <a:r>
              <a:rPr lang="en-US" sz="2000">
                <a:solidFill>
                  <a:srgbClr val="252831"/>
                </a:solidFill>
                <a:latin typeface="Montserrat Light"/>
                <a:ea typeface="Montserrat Light"/>
                <a:cs typeface="Montserrat Light"/>
                <a:sym typeface="Montserrat Light"/>
              </a:rPr>
              <a:t>	          </a:t>
            </a:r>
            <a:r>
              <a:rPr lang="en-US" sz="2000">
                <a:solidFill>
                  <a:srgbClr val="252831"/>
                </a:solidFill>
                <a:latin typeface="Montserrat Light"/>
                <a:ea typeface="Montserrat Light"/>
                <a:cs typeface="Montserrat Light"/>
                <a:sym typeface="Montserrat Light"/>
              </a:rPr>
              <a:t>			</a:t>
            </a:r>
            <a:r>
              <a:rPr b="1" lang="en-US" sz="2000">
                <a:solidFill>
                  <a:srgbClr val="252831"/>
                </a:solidFill>
                <a:latin typeface="Montserrat"/>
                <a:ea typeface="Montserrat"/>
                <a:cs typeface="Montserrat"/>
                <a:sym typeface="Montserrat"/>
              </a:rPr>
              <a:t>EIGEN VALUES</a:t>
            </a:r>
            <a:endParaRPr b="1" sz="2000">
              <a:solidFill>
                <a:srgbClr val="252831"/>
              </a:solidFill>
              <a:latin typeface="Montserrat"/>
              <a:ea typeface="Montserrat"/>
              <a:cs typeface="Montserrat"/>
              <a:sym typeface="Montserrat"/>
            </a:endParaRPr>
          </a:p>
          <a:p>
            <a:pPr indent="0" lvl="0" marL="914400" marR="0" rtl="0" algn="l">
              <a:spcBef>
                <a:spcPts val="0"/>
              </a:spcBef>
              <a:spcAft>
                <a:spcPts val="0"/>
              </a:spcAft>
              <a:buNone/>
            </a:pPr>
            <a:r>
              <a:t/>
            </a:r>
            <a:endParaRPr sz="2000">
              <a:solidFill>
                <a:srgbClr val="252831"/>
              </a:solidFill>
              <a:latin typeface="Montserrat Light"/>
              <a:ea typeface="Montserrat Light"/>
              <a:cs typeface="Montserrat Light"/>
              <a:sym typeface="Montserrat Light"/>
            </a:endParaRPr>
          </a:p>
          <a:p>
            <a:pPr indent="0" lvl="0" marL="914400" marR="0" rtl="0" algn="l">
              <a:spcBef>
                <a:spcPts val="0"/>
              </a:spcBef>
              <a:spcAft>
                <a:spcPts val="0"/>
              </a:spcAft>
              <a:buNone/>
            </a:pPr>
            <a:r>
              <a:t/>
            </a:r>
            <a:endParaRPr sz="2000">
              <a:solidFill>
                <a:srgbClr val="252831"/>
              </a:solidFill>
              <a:latin typeface="Montserrat Light"/>
              <a:ea typeface="Montserrat Light"/>
              <a:cs typeface="Montserrat Light"/>
              <a:sym typeface="Montserrat Light"/>
            </a:endParaRPr>
          </a:p>
        </p:txBody>
      </p:sp>
      <p:sp>
        <p:nvSpPr>
          <p:cNvPr id="386" name="Google Shape;386;g713436c41d_0_175"/>
          <p:cNvSpPr/>
          <p:nvPr/>
        </p:nvSpPr>
        <p:spPr>
          <a:xfrm flipH="1" rot="5400000">
            <a:off x="0" y="5372100"/>
            <a:ext cx="1485900" cy="1485900"/>
          </a:xfrm>
          <a:prstGeom prst="rtTriangle">
            <a:avLst/>
          </a:prstGeom>
          <a:solidFill>
            <a:srgbClr val="E65E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7" name="Google Shape;387;g713436c41d_0_175"/>
          <p:cNvSpPr txBox="1"/>
          <p:nvPr/>
        </p:nvSpPr>
        <p:spPr>
          <a:xfrm>
            <a:off x="690563" y="314325"/>
            <a:ext cx="10808400" cy="554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3600">
                <a:solidFill>
                  <a:schemeClr val="dk1"/>
                </a:solidFill>
                <a:latin typeface="Montserrat"/>
                <a:ea typeface="Montserrat"/>
                <a:cs typeface="Montserrat"/>
                <a:sym typeface="Montserrat"/>
              </a:rPr>
              <a:t>EIGEN VECTORS AND EIGEN VALUES FOR OUR DATASET</a:t>
            </a:r>
            <a:endParaRPr b="1" sz="3600">
              <a:latin typeface="Montserrat"/>
              <a:ea typeface="Montserrat"/>
              <a:cs typeface="Montserrat"/>
              <a:sym typeface="Montserrat"/>
            </a:endParaRPr>
          </a:p>
        </p:txBody>
      </p:sp>
      <p:pic>
        <p:nvPicPr>
          <p:cNvPr id="388" name="Google Shape;388;g713436c41d_0_175"/>
          <p:cNvPicPr preferRelativeResize="0"/>
          <p:nvPr/>
        </p:nvPicPr>
        <p:blipFill>
          <a:blip r:embed="rId3">
            <a:alphaModFix/>
          </a:blip>
          <a:stretch>
            <a:fillRect/>
          </a:stretch>
        </p:blipFill>
        <p:spPr>
          <a:xfrm>
            <a:off x="343500" y="2328775"/>
            <a:ext cx="5886075" cy="4074950"/>
          </a:xfrm>
          <a:prstGeom prst="rect">
            <a:avLst/>
          </a:prstGeom>
          <a:noFill/>
          <a:ln>
            <a:noFill/>
          </a:ln>
        </p:spPr>
      </p:pic>
      <p:pic>
        <p:nvPicPr>
          <p:cNvPr id="389" name="Google Shape;389;g713436c41d_0_175"/>
          <p:cNvPicPr preferRelativeResize="0"/>
          <p:nvPr/>
        </p:nvPicPr>
        <p:blipFill>
          <a:blip r:embed="rId4">
            <a:alphaModFix/>
          </a:blip>
          <a:stretch>
            <a:fillRect/>
          </a:stretch>
        </p:blipFill>
        <p:spPr>
          <a:xfrm>
            <a:off x="6403150" y="2404987"/>
            <a:ext cx="5095825" cy="421946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29" name="Shape 129"/>
        <p:cNvGrpSpPr/>
        <p:nvPr/>
      </p:nvGrpSpPr>
      <p:grpSpPr>
        <a:xfrm>
          <a:off x="0" y="0"/>
          <a:ext cx="0" cy="0"/>
          <a:chOff x="0" y="0"/>
          <a:chExt cx="0" cy="0"/>
        </a:xfrm>
      </p:grpSpPr>
      <p:sp>
        <p:nvSpPr>
          <p:cNvPr id="130" name="Google Shape;130;p7"/>
          <p:cNvSpPr/>
          <p:nvPr/>
        </p:nvSpPr>
        <p:spPr>
          <a:xfrm flipH="1" rot="5400000">
            <a:off x="0" y="5372100"/>
            <a:ext cx="1485900" cy="14859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 name="Google Shape;131;p7"/>
          <p:cNvSpPr/>
          <p:nvPr/>
        </p:nvSpPr>
        <p:spPr>
          <a:xfrm>
            <a:off x="10058400" y="97712"/>
            <a:ext cx="2133600" cy="177800"/>
          </a:xfrm>
          <a:prstGeom prst="rect">
            <a:avLst/>
          </a:prstGeom>
          <a:solidFill>
            <a:srgbClr val="E65E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 name="Google Shape;132;p7"/>
          <p:cNvSpPr txBox="1"/>
          <p:nvPr/>
        </p:nvSpPr>
        <p:spPr>
          <a:xfrm>
            <a:off x="690563" y="314325"/>
            <a:ext cx="10808351"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Montserrat"/>
                <a:ea typeface="Montserrat"/>
                <a:cs typeface="Montserrat"/>
                <a:sym typeface="Montserrat"/>
              </a:rPr>
              <a:t>PROJECT IDEA</a:t>
            </a:r>
            <a:endParaRPr b="1">
              <a:latin typeface="Montserrat"/>
              <a:ea typeface="Montserrat"/>
              <a:cs typeface="Montserrat"/>
              <a:sym typeface="Montserrat"/>
            </a:endParaRPr>
          </a:p>
        </p:txBody>
      </p:sp>
      <p:sp>
        <p:nvSpPr>
          <p:cNvPr id="133" name="Google Shape;13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134" name="Google Shape;134;p7"/>
          <p:cNvGrpSpPr/>
          <p:nvPr/>
        </p:nvGrpSpPr>
        <p:grpSpPr>
          <a:xfrm>
            <a:off x="1854971" y="1097229"/>
            <a:ext cx="8482058" cy="4766996"/>
            <a:chOff x="2016807" y="1579903"/>
            <a:chExt cx="7258229" cy="4079193"/>
          </a:xfrm>
        </p:grpSpPr>
        <p:sp>
          <p:nvSpPr>
            <p:cNvPr id="135" name="Google Shape;135;p7"/>
            <p:cNvSpPr/>
            <p:nvPr/>
          </p:nvSpPr>
          <p:spPr>
            <a:xfrm>
              <a:off x="2016807" y="1579903"/>
              <a:ext cx="4079193" cy="4079193"/>
            </a:xfrm>
            <a:prstGeom prst="ellipse">
              <a:avLst/>
            </a:prstGeom>
            <a:solidFill>
              <a:schemeClr val="accent1">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 name="Google Shape;136;p7"/>
            <p:cNvSpPr/>
            <p:nvPr/>
          </p:nvSpPr>
          <p:spPr>
            <a:xfrm>
              <a:off x="5195843" y="1579903"/>
              <a:ext cx="4079193" cy="4079193"/>
            </a:xfrm>
            <a:prstGeom prst="ellipse">
              <a:avLst/>
            </a:prstGeom>
            <a:solidFill>
              <a:srgbClr val="EF929E">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7" name="Google Shape;137;p7"/>
          <p:cNvSpPr/>
          <p:nvPr/>
        </p:nvSpPr>
        <p:spPr>
          <a:xfrm flipH="1">
            <a:off x="10459340" y="1350583"/>
            <a:ext cx="1732660" cy="963955"/>
          </a:xfrm>
          <a:prstGeom prst="homePlate">
            <a:avLst>
              <a:gd fmla="val 50000" name="adj"/>
            </a:avLst>
          </a:prstGeom>
          <a:solidFill>
            <a:srgbClr val="EF929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 name="Google Shape;138;p7"/>
          <p:cNvSpPr/>
          <p:nvPr/>
        </p:nvSpPr>
        <p:spPr>
          <a:xfrm>
            <a:off x="0" y="1350583"/>
            <a:ext cx="1732660" cy="963955"/>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 name="Google Shape;139;p7"/>
          <p:cNvSpPr txBox="1"/>
          <p:nvPr/>
        </p:nvSpPr>
        <p:spPr>
          <a:xfrm>
            <a:off x="1143000" y="1372897"/>
            <a:ext cx="9906000" cy="2884200"/>
          </a:xfrm>
          <a:prstGeom prst="rect">
            <a:avLst/>
          </a:prstGeom>
          <a:noFill/>
          <a:ln>
            <a:noFill/>
          </a:ln>
        </p:spPr>
        <p:txBody>
          <a:bodyPr anchorCtr="0" anchor="t" bIns="0" lIns="0" spcFirstLastPara="1" rIns="0" wrap="square" tIns="0">
            <a:spAutoFit/>
          </a:bodyPr>
          <a:lstStyle/>
          <a:p>
            <a:pPr indent="-342900" lvl="0" marL="457200" marR="0" rtl="0" algn="l">
              <a:spcBef>
                <a:spcPts val="0"/>
              </a:spcBef>
              <a:spcAft>
                <a:spcPts val="0"/>
              </a:spcAft>
              <a:buSzPts val="1800"/>
              <a:buChar char="●"/>
            </a:pPr>
            <a:r>
              <a:rPr lang="en-US" sz="2000">
                <a:solidFill>
                  <a:srgbClr val="252831"/>
                </a:solidFill>
                <a:latin typeface="Montserrat Light"/>
                <a:ea typeface="Montserrat Light"/>
                <a:cs typeface="Montserrat Light"/>
                <a:sym typeface="Montserrat Light"/>
              </a:rPr>
              <a:t>The main idea of our project is to reduce the dimensionality of a dataset consisting of many dimensions.</a:t>
            </a:r>
            <a:endParaRPr sz="2000">
              <a:solidFill>
                <a:srgbClr val="252831"/>
              </a:solidFill>
              <a:latin typeface="Montserrat Light"/>
              <a:ea typeface="Montserrat Light"/>
              <a:cs typeface="Montserrat Light"/>
              <a:sym typeface="Montserrat Light"/>
            </a:endParaRPr>
          </a:p>
          <a:p>
            <a:pPr indent="0" lvl="0" marL="457200" marR="0" rtl="0" algn="l">
              <a:spcBef>
                <a:spcPts val="0"/>
              </a:spcBef>
              <a:spcAft>
                <a:spcPts val="0"/>
              </a:spcAft>
              <a:buNone/>
            </a:pPr>
            <a:r>
              <a:t/>
            </a:r>
            <a:endParaRPr sz="2000">
              <a:solidFill>
                <a:srgbClr val="252831"/>
              </a:solidFill>
              <a:latin typeface="Montserrat Light"/>
              <a:ea typeface="Montserrat Light"/>
              <a:cs typeface="Montserrat Light"/>
              <a:sym typeface="Montserrat Light"/>
            </a:endParaRPr>
          </a:p>
          <a:p>
            <a:pPr indent="-342900" lvl="0" marL="457200" marR="0" rtl="0" algn="l">
              <a:spcBef>
                <a:spcPts val="0"/>
              </a:spcBef>
              <a:spcAft>
                <a:spcPts val="0"/>
              </a:spcAft>
              <a:buSzPts val="1800"/>
              <a:buChar char="●"/>
            </a:pPr>
            <a:r>
              <a:rPr lang="en-US" sz="2000">
                <a:solidFill>
                  <a:srgbClr val="252831"/>
                </a:solidFill>
                <a:latin typeface="Montserrat Light"/>
                <a:ea typeface="Montserrat Light"/>
                <a:cs typeface="Montserrat Light"/>
                <a:sym typeface="Montserrat Light"/>
              </a:rPr>
              <a:t>We will be working on images to compress them into a smaller size by reducing the number of dimensions in them.</a:t>
            </a:r>
            <a:endParaRPr sz="2000">
              <a:solidFill>
                <a:srgbClr val="252831"/>
              </a:solidFill>
              <a:latin typeface="Montserrat Light"/>
              <a:ea typeface="Montserrat Light"/>
              <a:cs typeface="Montserrat Light"/>
              <a:sym typeface="Montserrat Light"/>
            </a:endParaRPr>
          </a:p>
          <a:p>
            <a:pPr indent="0" lvl="0" marL="457200" marR="0" rtl="0" algn="l">
              <a:spcBef>
                <a:spcPts val="0"/>
              </a:spcBef>
              <a:spcAft>
                <a:spcPts val="0"/>
              </a:spcAft>
              <a:buNone/>
            </a:pPr>
            <a:r>
              <a:t/>
            </a:r>
            <a:endParaRPr sz="2000">
              <a:solidFill>
                <a:srgbClr val="252831"/>
              </a:solidFill>
              <a:latin typeface="Montserrat Light"/>
              <a:ea typeface="Montserrat Light"/>
              <a:cs typeface="Montserrat Light"/>
              <a:sym typeface="Montserrat Light"/>
            </a:endParaRPr>
          </a:p>
          <a:p>
            <a:pPr indent="-342900" lvl="0" marL="457200" marR="0" rtl="0" algn="l">
              <a:spcBef>
                <a:spcPts val="0"/>
              </a:spcBef>
              <a:spcAft>
                <a:spcPts val="0"/>
              </a:spcAft>
              <a:buSzPts val="1800"/>
              <a:buChar char="●"/>
            </a:pPr>
            <a:r>
              <a:rPr lang="en-US" sz="2000">
                <a:solidFill>
                  <a:srgbClr val="252831"/>
                </a:solidFill>
                <a:latin typeface="Montserrat Light"/>
                <a:ea typeface="Montserrat Light"/>
                <a:cs typeface="Montserrat Light"/>
                <a:sym typeface="Montserrat Light"/>
              </a:rPr>
              <a:t>Every pixel in an image is a dimension (feature/variable).</a:t>
            </a:r>
            <a:endParaRPr sz="2000">
              <a:solidFill>
                <a:srgbClr val="252831"/>
              </a:solidFill>
              <a:latin typeface="Montserrat Light"/>
              <a:ea typeface="Montserrat Light"/>
              <a:cs typeface="Montserrat Light"/>
              <a:sym typeface="Montserrat Light"/>
            </a:endParaRPr>
          </a:p>
          <a:p>
            <a:pPr indent="0" lvl="0" marL="457200" marR="0" rtl="0" algn="l">
              <a:spcBef>
                <a:spcPts val="0"/>
              </a:spcBef>
              <a:spcAft>
                <a:spcPts val="0"/>
              </a:spcAft>
              <a:buNone/>
            </a:pPr>
            <a:r>
              <a:t/>
            </a:r>
            <a:endParaRPr sz="2000">
              <a:solidFill>
                <a:srgbClr val="252831"/>
              </a:solidFill>
              <a:latin typeface="Montserrat Light"/>
              <a:ea typeface="Montserrat Light"/>
              <a:cs typeface="Montserrat Light"/>
              <a:sym typeface="Montserrat Light"/>
            </a:endParaRPr>
          </a:p>
          <a:p>
            <a:pPr indent="-342900" lvl="0" marL="457200" marR="0" rtl="0" algn="l">
              <a:spcBef>
                <a:spcPts val="0"/>
              </a:spcBef>
              <a:spcAft>
                <a:spcPts val="0"/>
              </a:spcAft>
              <a:buSzPts val="1800"/>
              <a:buChar char="●"/>
            </a:pPr>
            <a:r>
              <a:rPr lang="en-US" sz="2000">
                <a:solidFill>
                  <a:srgbClr val="252831"/>
                </a:solidFill>
                <a:latin typeface="Montserrat Light"/>
                <a:ea typeface="Montserrat Light"/>
                <a:cs typeface="Montserrat Light"/>
                <a:sym typeface="Montserrat Light"/>
              </a:rPr>
              <a:t>As we result a 64X64 image will have 4096 dimensions.</a:t>
            </a:r>
            <a:br>
              <a:rPr lang="en-US" sz="2000">
                <a:solidFill>
                  <a:srgbClr val="252831"/>
                </a:solidFill>
                <a:latin typeface="Montserrat Light"/>
                <a:ea typeface="Montserrat Light"/>
                <a:cs typeface="Montserrat Light"/>
                <a:sym typeface="Montserrat Light"/>
              </a:rPr>
            </a:br>
            <a:endParaRPr sz="2000">
              <a:solidFill>
                <a:srgbClr val="252831"/>
              </a:solidFill>
              <a:latin typeface="Montserrat Light"/>
              <a:ea typeface="Montserrat Light"/>
              <a:cs typeface="Montserrat Light"/>
              <a:sym typeface="Montserrat Light"/>
            </a:endParaRPr>
          </a:p>
          <a:p>
            <a:pPr indent="-342900" lvl="0" marL="457200" marR="0" rtl="0" algn="l">
              <a:spcBef>
                <a:spcPts val="0"/>
              </a:spcBef>
              <a:spcAft>
                <a:spcPts val="0"/>
              </a:spcAft>
              <a:buSzPts val="1800"/>
              <a:buChar char="●"/>
            </a:pPr>
            <a:r>
              <a:rPr lang="en-US" sz="2000">
                <a:solidFill>
                  <a:srgbClr val="252831"/>
                </a:solidFill>
                <a:latin typeface="Montserrat Light"/>
                <a:ea typeface="Montserrat Light"/>
                <a:cs typeface="Montserrat Light"/>
                <a:sym typeface="Montserrat Light"/>
              </a:rPr>
              <a:t>After compressing the images, we reconstruct them from the compressed images.</a:t>
            </a:r>
            <a:r>
              <a:rPr lang="en-US" sz="1800">
                <a:solidFill>
                  <a:schemeClr val="dk1"/>
                </a:solidFill>
              </a:rPr>
              <a:t> </a:t>
            </a:r>
            <a:endParaRPr sz="1800">
              <a:solidFill>
                <a:schemeClr val="dk1"/>
              </a:solidFill>
            </a:endParaRPr>
          </a:p>
          <a:p>
            <a:pPr indent="0" lvl="0" marL="457200" marR="0" rtl="0" algn="l">
              <a:spcBef>
                <a:spcPts val="0"/>
              </a:spcBef>
              <a:spcAft>
                <a:spcPts val="0"/>
              </a:spcAft>
              <a:buNone/>
            </a:pPr>
            <a:r>
              <a:t/>
            </a:r>
            <a:endParaRPr sz="1800">
              <a:solidFill>
                <a:schemeClr val="dk1"/>
              </a:solidFill>
            </a:endParaRPr>
          </a:p>
          <a:p>
            <a:pPr indent="0" lvl="0" marL="0" marR="0" rtl="0" algn="l">
              <a:spcBef>
                <a:spcPts val="0"/>
              </a:spcBef>
              <a:spcAft>
                <a:spcPts val="0"/>
              </a:spcAft>
              <a:buNone/>
            </a:pPr>
            <a:r>
              <a:t/>
            </a:r>
            <a:endParaRPr sz="18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93" name="Shape 393"/>
        <p:cNvGrpSpPr/>
        <p:nvPr/>
      </p:nvGrpSpPr>
      <p:grpSpPr>
        <a:xfrm>
          <a:off x="0" y="0"/>
          <a:ext cx="0" cy="0"/>
          <a:chOff x="0" y="0"/>
          <a:chExt cx="0" cy="0"/>
        </a:xfrm>
      </p:grpSpPr>
      <p:sp>
        <p:nvSpPr>
          <p:cNvPr id="394" name="Google Shape;394;g712afe7f6b_0_153"/>
          <p:cNvSpPr/>
          <p:nvPr/>
        </p:nvSpPr>
        <p:spPr>
          <a:xfrm flipH="1" rot="-5400000">
            <a:off x="5338916" y="-1"/>
            <a:ext cx="6853200" cy="68532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5" name="Google Shape;395;g712afe7f6b_0_153"/>
          <p:cNvSpPr txBox="1"/>
          <p:nvPr/>
        </p:nvSpPr>
        <p:spPr>
          <a:xfrm>
            <a:off x="1143000" y="1372897"/>
            <a:ext cx="9906000" cy="2884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000">
              <a:solidFill>
                <a:srgbClr val="252831"/>
              </a:solidFill>
              <a:latin typeface="Montserrat Light"/>
              <a:ea typeface="Montserrat Light"/>
              <a:cs typeface="Montserrat Light"/>
              <a:sym typeface="Montserrat Light"/>
            </a:endParaRPr>
          </a:p>
          <a:p>
            <a:pPr indent="-355600" lvl="0" marL="457200" marR="0" rtl="0" algn="l">
              <a:spcBef>
                <a:spcPts val="0"/>
              </a:spcBef>
              <a:spcAft>
                <a:spcPts val="0"/>
              </a:spcAft>
              <a:buClr>
                <a:srgbClr val="252831"/>
              </a:buClr>
              <a:buSzPts val="2000"/>
              <a:buFont typeface="Montserrat Light"/>
              <a:buChar char="●"/>
            </a:pPr>
            <a:r>
              <a:rPr lang="en-US" sz="2000">
                <a:solidFill>
                  <a:srgbClr val="252831"/>
                </a:solidFill>
                <a:latin typeface="Montserrat Light"/>
                <a:ea typeface="Montserrat Light"/>
                <a:cs typeface="Montserrat Light"/>
                <a:sym typeface="Montserrat Light"/>
              </a:rPr>
              <a:t>Eigenfaces can be considered a set of "standardized face ingredients, derived from </a:t>
            </a:r>
            <a:r>
              <a:rPr lang="en-US" sz="2000">
                <a:solidFill>
                  <a:srgbClr val="252831"/>
                </a:solidFill>
                <a:uFill>
                  <a:noFill/>
                </a:uFill>
                <a:latin typeface="Montserrat Light"/>
                <a:ea typeface="Montserrat Light"/>
                <a:cs typeface="Montserrat Light"/>
                <a:sym typeface="Montserrat Light"/>
                <a:hlinkClick r:id="rId3"/>
              </a:rPr>
              <a:t>statistical analysis</a:t>
            </a:r>
            <a:r>
              <a:rPr lang="en-US" sz="2000">
                <a:solidFill>
                  <a:srgbClr val="252831"/>
                </a:solidFill>
                <a:latin typeface="Montserrat Light"/>
                <a:ea typeface="Montserrat Light"/>
                <a:cs typeface="Montserrat Light"/>
                <a:sym typeface="Montserrat Light"/>
              </a:rPr>
              <a:t> of many pictures of faces.</a:t>
            </a:r>
            <a:endParaRPr sz="2000">
              <a:solidFill>
                <a:srgbClr val="252831"/>
              </a:solidFill>
              <a:latin typeface="Montserrat Light"/>
              <a:ea typeface="Montserrat Light"/>
              <a:cs typeface="Montserrat Light"/>
              <a:sym typeface="Montserrat Light"/>
            </a:endParaRPr>
          </a:p>
          <a:p>
            <a:pPr indent="0" lvl="0" marL="914400" marR="0" rtl="0" algn="l">
              <a:spcBef>
                <a:spcPts val="0"/>
              </a:spcBef>
              <a:spcAft>
                <a:spcPts val="0"/>
              </a:spcAft>
              <a:buNone/>
            </a:pPr>
            <a:r>
              <a:t/>
            </a:r>
            <a:endParaRPr sz="2000">
              <a:solidFill>
                <a:srgbClr val="252831"/>
              </a:solidFill>
              <a:latin typeface="Montserrat Light"/>
              <a:ea typeface="Montserrat Light"/>
              <a:cs typeface="Montserrat Light"/>
              <a:sym typeface="Montserrat Light"/>
            </a:endParaRPr>
          </a:p>
          <a:p>
            <a:pPr indent="-355600" lvl="0" marL="457200" marR="0" rtl="0" algn="l">
              <a:spcBef>
                <a:spcPts val="0"/>
              </a:spcBef>
              <a:spcAft>
                <a:spcPts val="0"/>
              </a:spcAft>
              <a:buClr>
                <a:srgbClr val="252831"/>
              </a:buClr>
              <a:buSzPts val="2000"/>
              <a:buFont typeface="Montserrat Light"/>
              <a:buChar char="●"/>
            </a:pPr>
            <a:r>
              <a:rPr lang="en-US" sz="2000">
                <a:solidFill>
                  <a:srgbClr val="252831"/>
                </a:solidFill>
                <a:latin typeface="Montserrat Light"/>
                <a:ea typeface="Montserrat Light"/>
                <a:cs typeface="Montserrat Light"/>
                <a:sym typeface="Montserrat Light"/>
              </a:rPr>
              <a:t>Any human face can be considered to be a combination of these standard faces. For example, one's face might be composed of the average face plus 10% from eigenface 1.55% from eigenface 2, and even −3% from eigenface </a:t>
            </a:r>
            <a:endParaRPr sz="2000">
              <a:solidFill>
                <a:srgbClr val="252831"/>
              </a:solidFill>
              <a:latin typeface="Montserrat Light"/>
              <a:ea typeface="Montserrat Light"/>
              <a:cs typeface="Montserrat Light"/>
              <a:sym typeface="Montserrat Light"/>
            </a:endParaRPr>
          </a:p>
          <a:p>
            <a:pPr indent="0" lvl="0" marL="914400" marR="0" rtl="0" algn="l">
              <a:spcBef>
                <a:spcPts val="0"/>
              </a:spcBef>
              <a:spcAft>
                <a:spcPts val="0"/>
              </a:spcAft>
              <a:buNone/>
            </a:pPr>
            <a:r>
              <a:t/>
            </a:r>
            <a:endParaRPr sz="2000">
              <a:solidFill>
                <a:srgbClr val="252831"/>
              </a:solidFill>
              <a:latin typeface="Montserrat Light"/>
              <a:ea typeface="Montserrat Light"/>
              <a:cs typeface="Montserrat Light"/>
              <a:sym typeface="Montserrat Light"/>
            </a:endParaRPr>
          </a:p>
          <a:p>
            <a:pPr indent="-355600" lvl="0" marL="457200" marR="0" rtl="0" algn="l">
              <a:spcBef>
                <a:spcPts val="0"/>
              </a:spcBef>
              <a:spcAft>
                <a:spcPts val="0"/>
              </a:spcAft>
              <a:buClr>
                <a:srgbClr val="252831"/>
              </a:buClr>
              <a:buSzPts val="2000"/>
              <a:buFont typeface="Montserrat Light"/>
              <a:buChar char="●"/>
            </a:pPr>
            <a:r>
              <a:rPr lang="en-US" sz="2000">
                <a:solidFill>
                  <a:srgbClr val="252831"/>
                </a:solidFill>
                <a:latin typeface="Montserrat Light"/>
                <a:ea typeface="Montserrat Light"/>
                <a:cs typeface="Montserrat Light"/>
                <a:sym typeface="Montserrat Light"/>
              </a:rPr>
              <a:t>It does not take many eigenfaces combined together to achieve a fair approximation of most faces.</a:t>
            </a:r>
            <a:endParaRPr sz="2000">
              <a:solidFill>
                <a:srgbClr val="252831"/>
              </a:solidFill>
              <a:latin typeface="Montserrat Light"/>
              <a:ea typeface="Montserrat Light"/>
              <a:cs typeface="Montserrat Light"/>
              <a:sym typeface="Montserrat Light"/>
            </a:endParaRPr>
          </a:p>
        </p:txBody>
      </p:sp>
      <p:sp>
        <p:nvSpPr>
          <p:cNvPr id="396" name="Google Shape;396;g712afe7f6b_0_153"/>
          <p:cNvSpPr/>
          <p:nvPr/>
        </p:nvSpPr>
        <p:spPr>
          <a:xfrm flipH="1" rot="5400000">
            <a:off x="0" y="5372100"/>
            <a:ext cx="1485900" cy="1485900"/>
          </a:xfrm>
          <a:prstGeom prst="rtTriangle">
            <a:avLst/>
          </a:prstGeom>
          <a:solidFill>
            <a:srgbClr val="E65E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7" name="Google Shape;397;g712afe7f6b_0_153"/>
          <p:cNvSpPr txBox="1"/>
          <p:nvPr/>
        </p:nvSpPr>
        <p:spPr>
          <a:xfrm>
            <a:off x="690563" y="314325"/>
            <a:ext cx="10808400" cy="554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3600">
                <a:solidFill>
                  <a:schemeClr val="dk1"/>
                </a:solidFill>
                <a:latin typeface="Montserrat"/>
                <a:ea typeface="Montserrat"/>
                <a:cs typeface="Montserrat"/>
                <a:sym typeface="Montserrat"/>
              </a:rPr>
              <a:t>EIGEN FACES</a:t>
            </a:r>
            <a:endParaRPr b="1">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01" name="Shape 401"/>
        <p:cNvGrpSpPr/>
        <p:nvPr/>
      </p:nvGrpSpPr>
      <p:grpSpPr>
        <a:xfrm>
          <a:off x="0" y="0"/>
          <a:ext cx="0" cy="0"/>
          <a:chOff x="0" y="0"/>
          <a:chExt cx="0" cy="0"/>
        </a:xfrm>
      </p:grpSpPr>
      <p:sp>
        <p:nvSpPr>
          <p:cNvPr id="402" name="Google Shape;402;g713436c41d_0_86"/>
          <p:cNvSpPr/>
          <p:nvPr/>
        </p:nvSpPr>
        <p:spPr>
          <a:xfrm flipH="1" rot="-5400000">
            <a:off x="5338916" y="-1"/>
            <a:ext cx="6853200" cy="68532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3" name="Google Shape;403;g713436c41d_0_86"/>
          <p:cNvSpPr txBox="1"/>
          <p:nvPr/>
        </p:nvSpPr>
        <p:spPr>
          <a:xfrm>
            <a:off x="1143000" y="1372897"/>
            <a:ext cx="9906000" cy="2884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000">
              <a:solidFill>
                <a:srgbClr val="252831"/>
              </a:solidFill>
              <a:latin typeface="Montserrat Light"/>
              <a:ea typeface="Montserrat Light"/>
              <a:cs typeface="Montserrat Light"/>
              <a:sym typeface="Montserrat Light"/>
            </a:endParaRPr>
          </a:p>
        </p:txBody>
      </p:sp>
      <p:sp>
        <p:nvSpPr>
          <p:cNvPr id="404" name="Google Shape;404;g713436c41d_0_86"/>
          <p:cNvSpPr/>
          <p:nvPr/>
        </p:nvSpPr>
        <p:spPr>
          <a:xfrm flipH="1" rot="5400000">
            <a:off x="0" y="5372100"/>
            <a:ext cx="1485900" cy="1485900"/>
          </a:xfrm>
          <a:prstGeom prst="rtTriangle">
            <a:avLst/>
          </a:prstGeom>
          <a:solidFill>
            <a:srgbClr val="E65E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5" name="Google Shape;405;g713436c41d_0_86"/>
          <p:cNvSpPr txBox="1"/>
          <p:nvPr/>
        </p:nvSpPr>
        <p:spPr>
          <a:xfrm>
            <a:off x="690563" y="314325"/>
            <a:ext cx="10808400" cy="554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3600">
                <a:solidFill>
                  <a:schemeClr val="dk1"/>
                </a:solidFill>
                <a:latin typeface="Montserrat"/>
                <a:ea typeface="Montserrat"/>
                <a:cs typeface="Montserrat"/>
                <a:sym typeface="Montserrat"/>
              </a:rPr>
              <a:t>PLOTTING </a:t>
            </a:r>
            <a:r>
              <a:rPr b="1" lang="en-US" sz="3600">
                <a:solidFill>
                  <a:schemeClr val="dk1"/>
                </a:solidFill>
                <a:latin typeface="Montserrat"/>
                <a:ea typeface="Montserrat"/>
                <a:cs typeface="Montserrat"/>
                <a:sym typeface="Montserrat"/>
              </a:rPr>
              <a:t>EIGEN FACES</a:t>
            </a:r>
            <a:endParaRPr b="1">
              <a:latin typeface="Montserrat"/>
              <a:ea typeface="Montserrat"/>
              <a:cs typeface="Montserrat"/>
              <a:sym typeface="Montserrat"/>
            </a:endParaRPr>
          </a:p>
        </p:txBody>
      </p:sp>
      <p:pic>
        <p:nvPicPr>
          <p:cNvPr id="406" name="Google Shape;406;g713436c41d_0_86"/>
          <p:cNvPicPr preferRelativeResize="0"/>
          <p:nvPr/>
        </p:nvPicPr>
        <p:blipFill>
          <a:blip r:embed="rId3">
            <a:alphaModFix/>
          </a:blip>
          <a:stretch>
            <a:fillRect/>
          </a:stretch>
        </p:blipFill>
        <p:spPr>
          <a:xfrm>
            <a:off x="2773600" y="3808650"/>
            <a:ext cx="6283475" cy="2835025"/>
          </a:xfrm>
          <a:prstGeom prst="rect">
            <a:avLst/>
          </a:prstGeom>
          <a:noFill/>
          <a:ln>
            <a:noFill/>
          </a:ln>
        </p:spPr>
      </p:pic>
      <p:pic>
        <p:nvPicPr>
          <p:cNvPr id="407" name="Google Shape;407;g713436c41d_0_86"/>
          <p:cNvPicPr preferRelativeResize="0"/>
          <p:nvPr/>
        </p:nvPicPr>
        <p:blipFill>
          <a:blip r:embed="rId4">
            <a:alphaModFix/>
          </a:blip>
          <a:stretch>
            <a:fillRect/>
          </a:stretch>
        </p:blipFill>
        <p:spPr>
          <a:xfrm>
            <a:off x="752250" y="1754775"/>
            <a:ext cx="10746724" cy="1731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11" name="Shape 411"/>
        <p:cNvGrpSpPr/>
        <p:nvPr/>
      </p:nvGrpSpPr>
      <p:grpSpPr>
        <a:xfrm>
          <a:off x="0" y="0"/>
          <a:ext cx="0" cy="0"/>
          <a:chOff x="0" y="0"/>
          <a:chExt cx="0" cy="0"/>
        </a:xfrm>
      </p:grpSpPr>
      <p:sp>
        <p:nvSpPr>
          <p:cNvPr id="412" name="Google Shape;412;g712afe7f6b_0_29"/>
          <p:cNvSpPr/>
          <p:nvPr/>
        </p:nvSpPr>
        <p:spPr>
          <a:xfrm flipH="1" rot="-5400000">
            <a:off x="5338916" y="-1"/>
            <a:ext cx="6853200" cy="68532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3" name="Google Shape;413;g712afe7f6b_0_29"/>
          <p:cNvSpPr txBox="1"/>
          <p:nvPr/>
        </p:nvSpPr>
        <p:spPr>
          <a:xfrm>
            <a:off x="690575" y="2302422"/>
            <a:ext cx="9906000" cy="2884200"/>
          </a:xfrm>
          <a:prstGeom prst="rect">
            <a:avLst/>
          </a:prstGeom>
          <a:noFill/>
          <a:ln>
            <a:noFill/>
          </a:ln>
        </p:spPr>
        <p:txBody>
          <a:bodyPr anchorCtr="0" anchor="t" bIns="0" lIns="0" spcFirstLastPara="1" rIns="0" wrap="square" tIns="0">
            <a:noAutofit/>
          </a:bodyPr>
          <a:lstStyle/>
          <a:p>
            <a:pPr indent="-381000" lvl="0" marL="457200" marR="0" rtl="0" algn="l">
              <a:spcBef>
                <a:spcPts val="0"/>
              </a:spcBef>
              <a:spcAft>
                <a:spcPts val="0"/>
              </a:spcAft>
              <a:buSzPts val="2400"/>
              <a:buFont typeface="Montserrat Light"/>
              <a:buChar char="●"/>
            </a:pPr>
            <a:r>
              <a:rPr lang="en-US" sz="2400">
                <a:latin typeface="Montserrat Light"/>
                <a:ea typeface="Montserrat Light"/>
                <a:cs typeface="Montserrat Light"/>
                <a:sym typeface="Montserrat Light"/>
              </a:rPr>
              <a:t>Principal components are new variables that are constructed as linear combinations or mixtures of the initial variables.</a:t>
            </a:r>
            <a:endParaRPr sz="2400">
              <a:latin typeface="Montserrat Light"/>
              <a:ea typeface="Montserrat Light"/>
              <a:cs typeface="Montserrat Light"/>
              <a:sym typeface="Montserrat Light"/>
            </a:endParaRPr>
          </a:p>
          <a:p>
            <a:pPr indent="0" lvl="0" marL="0" marR="0" rtl="0" algn="l">
              <a:spcBef>
                <a:spcPts val="0"/>
              </a:spcBef>
              <a:spcAft>
                <a:spcPts val="0"/>
              </a:spcAft>
              <a:buNone/>
            </a:pPr>
            <a:r>
              <a:t/>
            </a:r>
            <a:endParaRPr sz="2400">
              <a:latin typeface="Montserrat Light"/>
              <a:ea typeface="Montserrat Light"/>
              <a:cs typeface="Montserrat Light"/>
              <a:sym typeface="Montserrat Light"/>
            </a:endParaRPr>
          </a:p>
          <a:p>
            <a:pPr indent="0" lvl="0" marL="1371600" marR="0" rtl="0" algn="l">
              <a:spcBef>
                <a:spcPts val="0"/>
              </a:spcBef>
              <a:spcAft>
                <a:spcPts val="0"/>
              </a:spcAft>
              <a:buNone/>
            </a:pPr>
            <a:r>
              <a:t/>
            </a:r>
            <a:endParaRPr sz="2400">
              <a:latin typeface="Montserrat Light"/>
              <a:ea typeface="Montserrat Light"/>
              <a:cs typeface="Montserrat Light"/>
              <a:sym typeface="Montserrat Light"/>
            </a:endParaRPr>
          </a:p>
          <a:p>
            <a:pPr indent="-381000" lvl="0" marL="457200" marR="0" rtl="0" algn="l">
              <a:lnSpc>
                <a:spcPct val="100000"/>
              </a:lnSpc>
              <a:spcBef>
                <a:spcPts val="0"/>
              </a:spcBef>
              <a:spcAft>
                <a:spcPts val="0"/>
              </a:spcAft>
              <a:buSzPts val="2400"/>
              <a:buFont typeface="Montserrat Light"/>
              <a:buChar char="●"/>
            </a:pPr>
            <a:r>
              <a:rPr lang="en-US" sz="2400">
                <a:latin typeface="Montserrat Light"/>
                <a:ea typeface="Montserrat Light"/>
                <a:cs typeface="Montserrat Light"/>
                <a:sym typeface="Montserrat Light"/>
              </a:rPr>
              <a:t>PCA tries to put maximum possible information in the first component, then maximum remaining information in the second and so on.</a:t>
            </a:r>
            <a:endParaRPr sz="2400">
              <a:latin typeface="Montserrat Light"/>
              <a:ea typeface="Montserrat Light"/>
              <a:cs typeface="Montserrat Light"/>
              <a:sym typeface="Montserrat Light"/>
            </a:endParaRPr>
          </a:p>
          <a:p>
            <a:pPr indent="0" lvl="0" marL="457200" rtl="0" algn="l">
              <a:lnSpc>
                <a:spcPct val="115000"/>
              </a:lnSpc>
              <a:spcBef>
                <a:spcPts val="0"/>
              </a:spcBef>
              <a:spcAft>
                <a:spcPts val="0"/>
              </a:spcAft>
              <a:buNone/>
            </a:pPr>
            <a:r>
              <a:t/>
            </a:r>
            <a:endParaRPr sz="2000">
              <a:solidFill>
                <a:srgbClr val="252831"/>
              </a:solidFill>
              <a:latin typeface="Montserrat Light"/>
              <a:ea typeface="Montserrat Light"/>
              <a:cs typeface="Montserrat Light"/>
              <a:sym typeface="Montserrat Light"/>
            </a:endParaRPr>
          </a:p>
          <a:p>
            <a:pPr indent="0" lvl="0" marL="1371600" marR="0" rtl="0" algn="l">
              <a:spcBef>
                <a:spcPts val="1600"/>
              </a:spcBef>
              <a:spcAft>
                <a:spcPts val="0"/>
              </a:spcAft>
              <a:buNone/>
            </a:pPr>
            <a:r>
              <a:t/>
            </a:r>
            <a:endParaRPr sz="1350">
              <a:solidFill>
                <a:srgbClr val="3A3B41"/>
              </a:solidFill>
              <a:highlight>
                <a:srgbClr val="FFFFFF"/>
              </a:highlight>
            </a:endParaRPr>
          </a:p>
        </p:txBody>
      </p:sp>
      <p:sp>
        <p:nvSpPr>
          <p:cNvPr id="414" name="Google Shape;414;g712afe7f6b_0_29"/>
          <p:cNvSpPr/>
          <p:nvPr/>
        </p:nvSpPr>
        <p:spPr>
          <a:xfrm flipH="1" rot="5400000">
            <a:off x="0" y="5372100"/>
            <a:ext cx="1485900" cy="1485900"/>
          </a:xfrm>
          <a:prstGeom prst="rtTriangle">
            <a:avLst/>
          </a:prstGeom>
          <a:solidFill>
            <a:srgbClr val="E65E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5" name="Google Shape;415;g712afe7f6b_0_29"/>
          <p:cNvSpPr txBox="1"/>
          <p:nvPr/>
        </p:nvSpPr>
        <p:spPr>
          <a:xfrm>
            <a:off x="691788" y="914400"/>
            <a:ext cx="10808400" cy="554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3600">
                <a:solidFill>
                  <a:schemeClr val="dk1"/>
                </a:solidFill>
                <a:latin typeface="Montserrat"/>
                <a:ea typeface="Montserrat"/>
                <a:cs typeface="Montserrat"/>
                <a:sym typeface="Montserrat"/>
              </a:rPr>
              <a:t>PRINCIPAL COMPONENTS</a:t>
            </a:r>
            <a:endParaRPr b="1">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19" name="Shape 419"/>
        <p:cNvGrpSpPr/>
        <p:nvPr/>
      </p:nvGrpSpPr>
      <p:grpSpPr>
        <a:xfrm>
          <a:off x="0" y="0"/>
          <a:ext cx="0" cy="0"/>
          <a:chOff x="0" y="0"/>
          <a:chExt cx="0" cy="0"/>
        </a:xfrm>
      </p:grpSpPr>
      <p:sp>
        <p:nvSpPr>
          <p:cNvPr id="420" name="Google Shape;420;g712afe7f6b_0_99"/>
          <p:cNvSpPr/>
          <p:nvPr/>
        </p:nvSpPr>
        <p:spPr>
          <a:xfrm flipH="1" rot="-5400000">
            <a:off x="5338916" y="-1"/>
            <a:ext cx="6853200" cy="68532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1" name="Google Shape;421;g712afe7f6b_0_99"/>
          <p:cNvSpPr txBox="1"/>
          <p:nvPr/>
        </p:nvSpPr>
        <p:spPr>
          <a:xfrm>
            <a:off x="1143000" y="991900"/>
            <a:ext cx="5422500" cy="2884200"/>
          </a:xfrm>
          <a:prstGeom prst="rect">
            <a:avLst/>
          </a:prstGeom>
          <a:noFill/>
          <a:ln>
            <a:noFill/>
          </a:ln>
        </p:spPr>
        <p:txBody>
          <a:bodyPr anchorCtr="0" anchor="t" bIns="0" lIns="0" spcFirstLastPara="1" rIns="0" wrap="square" tIns="0">
            <a:noAutofit/>
          </a:bodyPr>
          <a:lstStyle/>
          <a:p>
            <a:pPr indent="-355600" lvl="0" marL="457200" marR="0" rtl="0" algn="l">
              <a:spcBef>
                <a:spcPts val="0"/>
              </a:spcBef>
              <a:spcAft>
                <a:spcPts val="0"/>
              </a:spcAft>
              <a:buClr>
                <a:srgbClr val="252831"/>
              </a:buClr>
              <a:buSzPts val="2000"/>
              <a:buFont typeface="Montserrat Light"/>
              <a:buChar char="●"/>
            </a:pPr>
            <a:r>
              <a:rPr lang="en-US" sz="2000">
                <a:solidFill>
                  <a:srgbClr val="252831"/>
                </a:solidFill>
                <a:latin typeface="Montserrat Light"/>
                <a:ea typeface="Montserrat Light"/>
                <a:cs typeface="Montserrat Light"/>
                <a:sym typeface="Montserrat Light"/>
              </a:rPr>
              <a:t>The first PC goes through the origin and in which the projection of the points (red dots) is the most spread out.</a:t>
            </a:r>
            <a:endParaRPr sz="2000">
              <a:solidFill>
                <a:srgbClr val="252831"/>
              </a:solidFill>
              <a:latin typeface="Montserrat Light"/>
              <a:ea typeface="Montserrat Light"/>
              <a:cs typeface="Montserrat Light"/>
              <a:sym typeface="Montserrat Light"/>
            </a:endParaRPr>
          </a:p>
          <a:p>
            <a:pPr indent="0" lvl="0" marL="1371600" marR="0" rtl="0" algn="l">
              <a:lnSpc>
                <a:spcPct val="100000"/>
              </a:lnSpc>
              <a:spcBef>
                <a:spcPts val="0"/>
              </a:spcBef>
              <a:spcAft>
                <a:spcPts val="0"/>
              </a:spcAft>
              <a:buNone/>
            </a:pPr>
            <a:r>
              <a:t/>
            </a:r>
            <a:endParaRPr sz="2000">
              <a:solidFill>
                <a:srgbClr val="252831"/>
              </a:solidFill>
              <a:latin typeface="Montserrat Light"/>
              <a:ea typeface="Montserrat Light"/>
              <a:cs typeface="Montserrat Light"/>
              <a:sym typeface="Montserrat Light"/>
            </a:endParaRPr>
          </a:p>
          <a:p>
            <a:pPr indent="-355600" lvl="0" marL="457200" marR="0" rtl="0" algn="l">
              <a:spcBef>
                <a:spcPts val="0"/>
              </a:spcBef>
              <a:spcAft>
                <a:spcPts val="0"/>
              </a:spcAft>
              <a:buClr>
                <a:srgbClr val="252831"/>
              </a:buClr>
              <a:buSzPts val="2000"/>
              <a:buFont typeface="Montserrat Light"/>
              <a:buChar char="●"/>
            </a:pPr>
            <a:r>
              <a:rPr lang="en-US" sz="2000">
                <a:solidFill>
                  <a:srgbClr val="252831"/>
                </a:solidFill>
                <a:latin typeface="Montserrat Light"/>
                <a:ea typeface="Montserrat Light"/>
                <a:cs typeface="Montserrat Light"/>
                <a:sym typeface="Montserrat Light"/>
              </a:rPr>
              <a:t>The second principal component is calculated in the same way, with the condition that it is uncorrelated with (i.e., perpendicular to) the first principal component</a:t>
            </a:r>
            <a:endParaRPr sz="2000">
              <a:solidFill>
                <a:srgbClr val="252831"/>
              </a:solidFill>
              <a:latin typeface="Montserrat Light"/>
              <a:ea typeface="Montserrat Light"/>
              <a:cs typeface="Montserrat Light"/>
              <a:sym typeface="Montserrat Light"/>
            </a:endParaRPr>
          </a:p>
          <a:p>
            <a:pPr indent="0" lvl="0" marL="1371600" marR="0" rtl="0" algn="l">
              <a:spcBef>
                <a:spcPts val="0"/>
              </a:spcBef>
              <a:spcAft>
                <a:spcPts val="0"/>
              </a:spcAft>
              <a:buNone/>
            </a:pPr>
            <a:r>
              <a:t/>
            </a:r>
            <a:endParaRPr sz="2000">
              <a:solidFill>
                <a:srgbClr val="252831"/>
              </a:solidFill>
              <a:latin typeface="Montserrat Light"/>
              <a:ea typeface="Montserrat Light"/>
              <a:cs typeface="Montserrat Light"/>
              <a:sym typeface="Montserrat Light"/>
            </a:endParaRPr>
          </a:p>
          <a:p>
            <a:pPr indent="-355600" lvl="0" marL="457200" marR="0" rtl="0" algn="l">
              <a:spcBef>
                <a:spcPts val="0"/>
              </a:spcBef>
              <a:spcAft>
                <a:spcPts val="0"/>
              </a:spcAft>
              <a:buClr>
                <a:srgbClr val="252831"/>
              </a:buClr>
              <a:buSzPts val="2000"/>
              <a:buFont typeface="Montserrat Light"/>
              <a:buChar char="●"/>
            </a:pPr>
            <a:r>
              <a:rPr lang="en-US" sz="2000">
                <a:solidFill>
                  <a:srgbClr val="252831"/>
                </a:solidFill>
                <a:latin typeface="Montserrat Light"/>
                <a:ea typeface="Montserrat Light"/>
                <a:cs typeface="Montserrat Light"/>
                <a:sym typeface="Montserrat Light"/>
              </a:rPr>
              <a:t>This continues until a total of PCs is equal to the number of original number of variables.</a:t>
            </a:r>
            <a:endParaRPr sz="2000">
              <a:solidFill>
                <a:srgbClr val="252831"/>
              </a:solidFill>
              <a:latin typeface="Montserrat Light"/>
              <a:ea typeface="Montserrat Light"/>
              <a:cs typeface="Montserrat Light"/>
              <a:sym typeface="Montserrat Light"/>
            </a:endParaRPr>
          </a:p>
          <a:p>
            <a:pPr indent="0" lvl="0" marL="0" marR="0" rtl="0" algn="l">
              <a:spcBef>
                <a:spcPts val="0"/>
              </a:spcBef>
              <a:spcAft>
                <a:spcPts val="0"/>
              </a:spcAft>
              <a:buNone/>
            </a:pPr>
            <a:r>
              <a:t/>
            </a:r>
            <a:endParaRPr sz="1350">
              <a:solidFill>
                <a:srgbClr val="3A3B41"/>
              </a:solidFill>
              <a:highlight>
                <a:srgbClr val="FFFFFF"/>
              </a:highlight>
            </a:endParaRPr>
          </a:p>
        </p:txBody>
      </p:sp>
      <p:sp>
        <p:nvSpPr>
          <p:cNvPr id="422" name="Google Shape;422;g712afe7f6b_0_99"/>
          <p:cNvSpPr/>
          <p:nvPr/>
        </p:nvSpPr>
        <p:spPr>
          <a:xfrm flipH="1" rot="5400000">
            <a:off x="0" y="5372100"/>
            <a:ext cx="1485900" cy="1485900"/>
          </a:xfrm>
          <a:prstGeom prst="rtTriangle">
            <a:avLst/>
          </a:prstGeom>
          <a:solidFill>
            <a:srgbClr val="E65E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3" name="Google Shape;423;g712afe7f6b_0_99"/>
          <p:cNvSpPr txBox="1"/>
          <p:nvPr/>
        </p:nvSpPr>
        <p:spPr>
          <a:xfrm>
            <a:off x="690563" y="314325"/>
            <a:ext cx="10808400" cy="554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3600">
                <a:solidFill>
                  <a:schemeClr val="dk1"/>
                </a:solidFill>
                <a:latin typeface="Montserrat"/>
                <a:ea typeface="Montserrat"/>
                <a:cs typeface="Montserrat"/>
                <a:sym typeface="Montserrat"/>
              </a:rPr>
              <a:t>PRINCIPAL COMPONENTS</a:t>
            </a:r>
            <a:endParaRPr b="1">
              <a:latin typeface="Montserrat"/>
              <a:ea typeface="Montserrat"/>
              <a:cs typeface="Montserrat"/>
              <a:sym typeface="Montserrat"/>
            </a:endParaRPr>
          </a:p>
        </p:txBody>
      </p:sp>
      <p:pic>
        <p:nvPicPr>
          <p:cNvPr id="424" name="Google Shape;424;g712afe7f6b_0_99"/>
          <p:cNvPicPr preferRelativeResize="0"/>
          <p:nvPr/>
        </p:nvPicPr>
        <p:blipFill rotWithShape="1">
          <a:blip r:embed="rId3">
            <a:alphaModFix/>
          </a:blip>
          <a:srcRect b="0" l="31435" r="28421" t="0"/>
          <a:stretch/>
        </p:blipFill>
        <p:spPr>
          <a:xfrm>
            <a:off x="6858000" y="1253875"/>
            <a:ext cx="5334125" cy="54999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28" name="Shape 428"/>
        <p:cNvGrpSpPr/>
        <p:nvPr/>
      </p:nvGrpSpPr>
      <p:grpSpPr>
        <a:xfrm>
          <a:off x="0" y="0"/>
          <a:ext cx="0" cy="0"/>
          <a:chOff x="0" y="0"/>
          <a:chExt cx="0" cy="0"/>
        </a:xfrm>
      </p:grpSpPr>
      <p:sp>
        <p:nvSpPr>
          <p:cNvPr id="429" name="Google Shape;429;g712afe7f6b_0_333"/>
          <p:cNvSpPr/>
          <p:nvPr/>
        </p:nvSpPr>
        <p:spPr>
          <a:xfrm flipH="1" rot="-5400000">
            <a:off x="5338916" y="-1"/>
            <a:ext cx="6853200" cy="68532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0" name="Google Shape;430;g712afe7f6b_0_333"/>
          <p:cNvSpPr txBox="1"/>
          <p:nvPr/>
        </p:nvSpPr>
        <p:spPr>
          <a:xfrm>
            <a:off x="1143000" y="1806847"/>
            <a:ext cx="9906000" cy="28842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600"/>
              </a:spcBef>
              <a:spcAft>
                <a:spcPts val="0"/>
              </a:spcAft>
              <a:buClr>
                <a:schemeClr val="dk1"/>
              </a:buClr>
              <a:buSzPts val="1600"/>
              <a:buFont typeface="Arial"/>
              <a:buNone/>
            </a:pPr>
            <a:r>
              <a:rPr b="1" lang="en-US" sz="2000">
                <a:solidFill>
                  <a:srgbClr val="252831"/>
                </a:solidFill>
                <a:latin typeface="Montserrat"/>
                <a:ea typeface="Montserrat"/>
                <a:cs typeface="Montserrat"/>
                <a:sym typeface="Montserrat"/>
              </a:rPr>
              <a:t>PC1 - </a:t>
            </a:r>
            <a:r>
              <a:rPr lang="en-US" sz="2000">
                <a:solidFill>
                  <a:srgbClr val="252831"/>
                </a:solidFill>
                <a:latin typeface="Montserrat"/>
                <a:ea typeface="Montserrat"/>
                <a:cs typeface="Montserrat"/>
                <a:sym typeface="Montserrat"/>
              </a:rPr>
              <a:t>Spans the direction of the most variation</a:t>
            </a:r>
            <a:endParaRPr sz="2000">
              <a:solidFill>
                <a:srgbClr val="252831"/>
              </a:solidFill>
              <a:latin typeface="Montserrat"/>
              <a:ea typeface="Montserrat"/>
              <a:cs typeface="Montserrat"/>
              <a:sym typeface="Montserrat"/>
            </a:endParaRPr>
          </a:p>
          <a:p>
            <a:pPr indent="0" lvl="0" marL="0" rtl="0" algn="l">
              <a:lnSpc>
                <a:spcPct val="120000"/>
              </a:lnSpc>
              <a:spcBef>
                <a:spcPts val="600"/>
              </a:spcBef>
              <a:spcAft>
                <a:spcPts val="0"/>
              </a:spcAft>
              <a:buClr>
                <a:schemeClr val="dk1"/>
              </a:buClr>
              <a:buSzPts val="1600"/>
              <a:buFont typeface="Arial"/>
              <a:buNone/>
            </a:pPr>
            <a:r>
              <a:rPr b="1" lang="en-US" sz="2000">
                <a:solidFill>
                  <a:srgbClr val="252831"/>
                </a:solidFill>
                <a:latin typeface="Montserrat"/>
                <a:ea typeface="Montserrat"/>
                <a:cs typeface="Montserrat"/>
                <a:sym typeface="Montserrat"/>
              </a:rPr>
              <a:t>PC2 -</a:t>
            </a:r>
            <a:r>
              <a:rPr lang="en-US" sz="2000">
                <a:solidFill>
                  <a:srgbClr val="252831"/>
                </a:solidFill>
                <a:latin typeface="Montserrat"/>
                <a:ea typeface="Montserrat"/>
                <a:cs typeface="Montserrat"/>
                <a:sym typeface="Montserrat"/>
              </a:rPr>
              <a:t> Spans the direction of 2nd most variation</a:t>
            </a:r>
            <a:endParaRPr sz="2000">
              <a:solidFill>
                <a:srgbClr val="252831"/>
              </a:solidFill>
              <a:latin typeface="Montserrat"/>
              <a:ea typeface="Montserrat"/>
              <a:cs typeface="Montserrat"/>
              <a:sym typeface="Montserrat"/>
            </a:endParaRPr>
          </a:p>
          <a:p>
            <a:pPr indent="0" lvl="0" marL="0" rtl="0" algn="l">
              <a:lnSpc>
                <a:spcPct val="120000"/>
              </a:lnSpc>
              <a:spcBef>
                <a:spcPts val="600"/>
              </a:spcBef>
              <a:spcAft>
                <a:spcPts val="0"/>
              </a:spcAft>
              <a:buClr>
                <a:schemeClr val="dk1"/>
              </a:buClr>
              <a:buSzPts val="1600"/>
              <a:buFont typeface="Arial"/>
              <a:buNone/>
            </a:pPr>
            <a:r>
              <a:rPr b="1" lang="en-US" sz="2000">
                <a:solidFill>
                  <a:srgbClr val="252831"/>
                </a:solidFill>
                <a:latin typeface="Montserrat"/>
                <a:ea typeface="Montserrat"/>
                <a:cs typeface="Montserrat"/>
                <a:sym typeface="Montserrat"/>
              </a:rPr>
              <a:t>PC3 -</a:t>
            </a:r>
            <a:r>
              <a:rPr lang="en-US" sz="2000">
                <a:solidFill>
                  <a:srgbClr val="252831"/>
                </a:solidFill>
                <a:latin typeface="Montserrat"/>
                <a:ea typeface="Montserrat"/>
                <a:cs typeface="Montserrat"/>
                <a:sym typeface="Montserrat"/>
              </a:rPr>
              <a:t> Spans the direction of 3nd most variation</a:t>
            </a:r>
            <a:endParaRPr sz="2000">
              <a:solidFill>
                <a:srgbClr val="252831"/>
              </a:solidFill>
              <a:latin typeface="Montserrat"/>
              <a:ea typeface="Montserrat"/>
              <a:cs typeface="Montserrat"/>
              <a:sym typeface="Montserrat"/>
            </a:endParaRPr>
          </a:p>
          <a:p>
            <a:pPr indent="0" lvl="0" marL="0" rtl="0" algn="l">
              <a:lnSpc>
                <a:spcPct val="120000"/>
              </a:lnSpc>
              <a:spcBef>
                <a:spcPts val="600"/>
              </a:spcBef>
              <a:spcAft>
                <a:spcPts val="0"/>
              </a:spcAft>
              <a:buClr>
                <a:schemeClr val="dk1"/>
              </a:buClr>
              <a:buSzPts val="1600"/>
              <a:buFont typeface="Arial"/>
              <a:buNone/>
            </a:pPr>
            <a:r>
              <a:rPr lang="en-US" sz="2000">
                <a:solidFill>
                  <a:srgbClr val="252831"/>
                </a:solidFill>
                <a:latin typeface="Montserrat"/>
                <a:ea typeface="Montserrat"/>
                <a:cs typeface="Montserrat"/>
                <a:sym typeface="Montserrat"/>
              </a:rPr>
              <a:t>So on…</a:t>
            </a:r>
            <a:endParaRPr sz="2000">
              <a:solidFill>
                <a:srgbClr val="252831"/>
              </a:solidFill>
              <a:latin typeface="Montserrat"/>
              <a:ea typeface="Montserrat"/>
              <a:cs typeface="Montserrat"/>
              <a:sym typeface="Montserrat"/>
            </a:endParaRPr>
          </a:p>
          <a:p>
            <a:pPr indent="0" lvl="0" marL="0" rtl="0" algn="l">
              <a:lnSpc>
                <a:spcPct val="120000"/>
              </a:lnSpc>
              <a:spcBef>
                <a:spcPts val="600"/>
              </a:spcBef>
              <a:spcAft>
                <a:spcPts val="0"/>
              </a:spcAft>
              <a:buClr>
                <a:schemeClr val="dk1"/>
              </a:buClr>
              <a:buSzPts val="1600"/>
              <a:buFont typeface="Arial"/>
              <a:buNone/>
            </a:pPr>
            <a:r>
              <a:rPr lang="en-US" sz="2000">
                <a:solidFill>
                  <a:srgbClr val="252831"/>
                </a:solidFill>
                <a:latin typeface="Montserrat"/>
                <a:ea typeface="Montserrat"/>
                <a:cs typeface="Montserrat"/>
                <a:sym typeface="Montserrat"/>
              </a:rPr>
              <a:t>If we have data with 4096 dimensions (64*64):</a:t>
            </a:r>
            <a:endParaRPr sz="2000">
              <a:solidFill>
                <a:srgbClr val="252831"/>
              </a:solidFill>
              <a:latin typeface="Montserrat"/>
              <a:ea typeface="Montserrat"/>
              <a:cs typeface="Montserrat"/>
              <a:sym typeface="Montserrat"/>
            </a:endParaRPr>
          </a:p>
          <a:p>
            <a:pPr indent="0" lvl="0" marL="0" rtl="0" algn="l">
              <a:lnSpc>
                <a:spcPct val="120000"/>
              </a:lnSpc>
              <a:spcBef>
                <a:spcPts val="600"/>
              </a:spcBef>
              <a:spcAft>
                <a:spcPts val="0"/>
              </a:spcAft>
              <a:buClr>
                <a:schemeClr val="dk1"/>
              </a:buClr>
              <a:buSzPts val="1600"/>
              <a:buFont typeface="Arial"/>
              <a:buNone/>
            </a:pPr>
            <a:r>
              <a:rPr lang="en-US" sz="2000">
                <a:solidFill>
                  <a:srgbClr val="252831"/>
                </a:solidFill>
                <a:latin typeface="Montserrat"/>
                <a:ea typeface="Montserrat"/>
                <a:cs typeface="Montserrat"/>
                <a:sym typeface="Montserrat"/>
              </a:rPr>
              <a:t>PC4096 Spans the direction of 4096th most variation</a:t>
            </a:r>
            <a:endParaRPr>
              <a:solidFill>
                <a:schemeClr val="dk1"/>
              </a:solidFill>
              <a:latin typeface="Montserrat"/>
              <a:ea typeface="Montserrat"/>
              <a:cs typeface="Montserrat"/>
              <a:sym typeface="Montserrat"/>
            </a:endParaRPr>
          </a:p>
          <a:p>
            <a:pPr indent="0" lvl="0" marL="0" marR="0" rtl="0" algn="l">
              <a:spcBef>
                <a:spcPts val="0"/>
              </a:spcBef>
              <a:spcAft>
                <a:spcPts val="0"/>
              </a:spcAft>
              <a:buNone/>
            </a:pPr>
            <a:r>
              <a:t/>
            </a:r>
            <a:endParaRPr sz="2000">
              <a:solidFill>
                <a:srgbClr val="252831"/>
              </a:solidFill>
              <a:latin typeface="Montserrat Light"/>
              <a:ea typeface="Montserrat Light"/>
              <a:cs typeface="Montserrat Light"/>
              <a:sym typeface="Montserrat Light"/>
            </a:endParaRPr>
          </a:p>
          <a:p>
            <a:pPr indent="0" lvl="0" marL="0" marR="0" rtl="0" algn="l">
              <a:spcBef>
                <a:spcPts val="0"/>
              </a:spcBef>
              <a:spcAft>
                <a:spcPts val="0"/>
              </a:spcAft>
              <a:buNone/>
            </a:pPr>
            <a:r>
              <a:t/>
            </a:r>
            <a:endParaRPr sz="1350">
              <a:solidFill>
                <a:srgbClr val="3A3B41"/>
              </a:solidFill>
              <a:highlight>
                <a:srgbClr val="FFFFFF"/>
              </a:highlight>
              <a:latin typeface="Montserrat"/>
              <a:ea typeface="Montserrat"/>
              <a:cs typeface="Montserrat"/>
              <a:sym typeface="Montserrat"/>
            </a:endParaRPr>
          </a:p>
        </p:txBody>
      </p:sp>
      <p:sp>
        <p:nvSpPr>
          <p:cNvPr id="431" name="Google Shape;431;g712afe7f6b_0_333"/>
          <p:cNvSpPr/>
          <p:nvPr/>
        </p:nvSpPr>
        <p:spPr>
          <a:xfrm flipH="1" rot="5400000">
            <a:off x="0" y="5372100"/>
            <a:ext cx="1485900" cy="1485900"/>
          </a:xfrm>
          <a:prstGeom prst="rtTriangle">
            <a:avLst/>
          </a:prstGeom>
          <a:solidFill>
            <a:srgbClr val="E65E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2" name="Google Shape;432;g712afe7f6b_0_333"/>
          <p:cNvSpPr txBox="1"/>
          <p:nvPr/>
        </p:nvSpPr>
        <p:spPr>
          <a:xfrm>
            <a:off x="690563" y="314325"/>
            <a:ext cx="10808400" cy="554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3600">
                <a:solidFill>
                  <a:schemeClr val="dk1"/>
                </a:solidFill>
                <a:latin typeface="Montserrat"/>
                <a:ea typeface="Montserrat"/>
                <a:cs typeface="Montserrat"/>
                <a:sym typeface="Montserrat"/>
              </a:rPr>
              <a:t>PRINCIPAL COMPONENTS</a:t>
            </a:r>
            <a:endParaRPr b="1">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36" name="Shape 436"/>
        <p:cNvGrpSpPr/>
        <p:nvPr/>
      </p:nvGrpSpPr>
      <p:grpSpPr>
        <a:xfrm>
          <a:off x="0" y="0"/>
          <a:ext cx="0" cy="0"/>
          <a:chOff x="0" y="0"/>
          <a:chExt cx="0" cy="0"/>
        </a:xfrm>
      </p:grpSpPr>
      <p:sp>
        <p:nvSpPr>
          <p:cNvPr id="437" name="Google Shape;437;g8126d00a59_0_11"/>
          <p:cNvSpPr/>
          <p:nvPr/>
        </p:nvSpPr>
        <p:spPr>
          <a:xfrm flipH="1" rot="5400000">
            <a:off x="0" y="5372100"/>
            <a:ext cx="1485900" cy="14859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8" name="Google Shape;438;g8126d00a59_0_11"/>
          <p:cNvSpPr/>
          <p:nvPr/>
        </p:nvSpPr>
        <p:spPr>
          <a:xfrm>
            <a:off x="10058400" y="97712"/>
            <a:ext cx="2133600" cy="177900"/>
          </a:xfrm>
          <a:prstGeom prst="rect">
            <a:avLst/>
          </a:prstGeom>
          <a:solidFill>
            <a:srgbClr val="E65E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9" name="Google Shape;439;g8126d00a59_0_1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40" name="Google Shape;440;g8126d00a59_0_11"/>
          <p:cNvSpPr txBox="1"/>
          <p:nvPr/>
        </p:nvSpPr>
        <p:spPr>
          <a:xfrm>
            <a:off x="779478" y="3670941"/>
            <a:ext cx="4405200" cy="554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3600">
                <a:solidFill>
                  <a:schemeClr val="dk1"/>
                </a:solidFill>
                <a:latin typeface="Montserrat"/>
                <a:ea typeface="Montserrat"/>
                <a:cs typeface="Montserrat"/>
                <a:sym typeface="Montserrat"/>
              </a:rPr>
              <a:t>How to choose the number of PCs?</a:t>
            </a:r>
            <a:endParaRPr>
              <a:latin typeface="Montserrat"/>
              <a:ea typeface="Montserrat"/>
              <a:cs typeface="Montserrat"/>
              <a:sym typeface="Montserrat"/>
            </a:endParaRPr>
          </a:p>
        </p:txBody>
      </p:sp>
      <p:grpSp>
        <p:nvGrpSpPr>
          <p:cNvPr id="441" name="Google Shape;441;g8126d00a59_0_11"/>
          <p:cNvGrpSpPr/>
          <p:nvPr/>
        </p:nvGrpSpPr>
        <p:grpSpPr>
          <a:xfrm>
            <a:off x="779478" y="1149606"/>
            <a:ext cx="2887310" cy="2151788"/>
            <a:chOff x="694817" y="1114149"/>
            <a:chExt cx="2887310" cy="2151788"/>
          </a:xfrm>
        </p:grpSpPr>
        <p:pic>
          <p:nvPicPr>
            <p:cNvPr id="442" name="Google Shape;442;g8126d00a59_0_11"/>
            <p:cNvPicPr preferRelativeResize="0"/>
            <p:nvPr/>
          </p:nvPicPr>
          <p:blipFill rotWithShape="1">
            <a:blip r:embed="rId3">
              <a:alphaModFix/>
            </a:blip>
            <a:srcRect b="4519" l="11187" r="38511" t="2492"/>
            <a:stretch/>
          </p:blipFill>
          <p:spPr>
            <a:xfrm>
              <a:off x="694817" y="1114149"/>
              <a:ext cx="1992122" cy="1992122"/>
            </a:xfrm>
            <a:custGeom>
              <a:rect b="b" l="l" r="r" t="t"/>
              <a:pathLst>
                <a:path extrusionOk="0" h="4330700" w="4330700">
                  <a:moveTo>
                    <a:pt x="2165350" y="0"/>
                  </a:moveTo>
                  <a:lnTo>
                    <a:pt x="4330700" y="2165350"/>
                  </a:lnTo>
                  <a:lnTo>
                    <a:pt x="2165350" y="4330700"/>
                  </a:lnTo>
                  <a:lnTo>
                    <a:pt x="0" y="2165350"/>
                  </a:lnTo>
                  <a:close/>
                </a:path>
              </a:pathLst>
            </a:custGeom>
            <a:noFill/>
            <a:ln>
              <a:noFill/>
            </a:ln>
          </p:spPr>
        </p:pic>
        <p:pic>
          <p:nvPicPr>
            <p:cNvPr id="443" name="Google Shape;443;g8126d00a59_0_11"/>
            <p:cNvPicPr preferRelativeResize="0"/>
            <p:nvPr/>
          </p:nvPicPr>
          <p:blipFill rotWithShape="1">
            <a:blip r:embed="rId3">
              <a:alphaModFix/>
            </a:blip>
            <a:srcRect b="4519" l="34517" r="15181" t="2492"/>
            <a:stretch/>
          </p:blipFill>
          <p:spPr>
            <a:xfrm>
              <a:off x="1590005" y="1114149"/>
              <a:ext cx="1992122" cy="1992122"/>
            </a:xfrm>
            <a:custGeom>
              <a:rect b="b" l="l" r="r" t="t"/>
              <a:pathLst>
                <a:path extrusionOk="0" h="4330700" w="4330700">
                  <a:moveTo>
                    <a:pt x="2165350" y="0"/>
                  </a:moveTo>
                  <a:lnTo>
                    <a:pt x="4330700" y="2165350"/>
                  </a:lnTo>
                  <a:lnTo>
                    <a:pt x="2165350" y="4330700"/>
                  </a:lnTo>
                  <a:lnTo>
                    <a:pt x="0" y="2165350"/>
                  </a:lnTo>
                  <a:close/>
                </a:path>
              </a:pathLst>
            </a:custGeom>
            <a:noFill/>
            <a:ln>
              <a:noFill/>
            </a:ln>
          </p:spPr>
        </p:pic>
        <p:sp>
          <p:nvSpPr>
            <p:cNvPr id="444" name="Google Shape;444;g8126d00a59_0_11"/>
            <p:cNvSpPr/>
            <p:nvPr/>
          </p:nvSpPr>
          <p:spPr>
            <a:xfrm>
              <a:off x="1070238" y="1130237"/>
              <a:ext cx="2135700" cy="2135700"/>
            </a:xfrm>
            <a:prstGeom prst="diamond">
              <a:avLst/>
            </a:prstGeom>
            <a:solidFill>
              <a:schemeClr val="dk2">
                <a:alpha val="6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45" name="Google Shape;445;g8126d00a59_0_11"/>
          <p:cNvSpPr txBox="1"/>
          <p:nvPr/>
        </p:nvSpPr>
        <p:spPr>
          <a:xfrm>
            <a:off x="5208750" y="557650"/>
            <a:ext cx="6145200" cy="5635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t/>
            </a:r>
            <a:endParaRPr sz="1600">
              <a:latin typeface="Montserrat"/>
              <a:ea typeface="Montserrat"/>
              <a:cs typeface="Montserrat"/>
              <a:sym typeface="Montserrat"/>
            </a:endParaRPr>
          </a:p>
          <a:p>
            <a:pPr indent="-330200" lvl="0" marL="457200" rtl="0" algn="l">
              <a:spcBef>
                <a:spcPts val="1500"/>
              </a:spcBef>
              <a:spcAft>
                <a:spcPts val="0"/>
              </a:spcAft>
              <a:buSzPts val="1600"/>
              <a:buFont typeface="Montserrat"/>
              <a:buChar char="●"/>
            </a:pPr>
            <a:r>
              <a:rPr lang="en-US" sz="1600">
                <a:latin typeface="Montserrat"/>
                <a:ea typeface="Montserrat"/>
                <a:cs typeface="Montserrat"/>
                <a:sym typeface="Montserrat"/>
              </a:rPr>
              <a:t>Choose smallest value of K such that maximum variance is obtained. </a:t>
            </a:r>
            <a:endParaRPr sz="1600">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lang="en-US" sz="1600">
                <a:latin typeface="Montserrat"/>
                <a:ea typeface="Montserrat"/>
                <a:cs typeface="Montserrat"/>
                <a:sym typeface="Montserrat"/>
              </a:rPr>
              <a:t>Typically we want 95-99% variance retained in our data.</a:t>
            </a:r>
            <a:endParaRPr sz="1600">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lang="en-US" sz="1600">
                <a:latin typeface="Montserrat"/>
                <a:ea typeface="Montserrat"/>
                <a:cs typeface="Montserrat"/>
                <a:sym typeface="Montserrat"/>
              </a:rPr>
              <a:t>Plot a graph - Number of components vs Cumulative variance.</a:t>
            </a:r>
            <a:endParaRPr sz="1600">
              <a:latin typeface="Montserrat"/>
              <a:ea typeface="Montserrat"/>
              <a:cs typeface="Montserrat"/>
              <a:sym typeface="Montserrat"/>
            </a:endParaRPr>
          </a:p>
          <a:p>
            <a:pPr indent="0" lvl="0" marL="457200" rtl="0" algn="l">
              <a:spcBef>
                <a:spcPts val="0"/>
              </a:spcBef>
              <a:spcAft>
                <a:spcPts val="0"/>
              </a:spcAft>
              <a:buNone/>
            </a:pPr>
            <a:r>
              <a:t/>
            </a:r>
            <a:endParaRPr>
              <a:latin typeface="Calibri"/>
              <a:ea typeface="Calibri"/>
              <a:cs typeface="Calibri"/>
              <a:sym typeface="Calibri"/>
            </a:endParaRPr>
          </a:p>
        </p:txBody>
      </p:sp>
      <p:pic>
        <p:nvPicPr>
          <p:cNvPr id="446" name="Google Shape;446;g8126d00a59_0_11"/>
          <p:cNvPicPr preferRelativeResize="0"/>
          <p:nvPr/>
        </p:nvPicPr>
        <p:blipFill>
          <a:blip r:embed="rId4">
            <a:alphaModFix/>
          </a:blip>
          <a:stretch>
            <a:fillRect/>
          </a:stretch>
        </p:blipFill>
        <p:spPr>
          <a:xfrm>
            <a:off x="5830598" y="3090400"/>
            <a:ext cx="5040176" cy="37876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50" name="Shape 450"/>
        <p:cNvGrpSpPr/>
        <p:nvPr/>
      </p:nvGrpSpPr>
      <p:grpSpPr>
        <a:xfrm>
          <a:off x="0" y="0"/>
          <a:ext cx="0" cy="0"/>
          <a:chOff x="0" y="0"/>
          <a:chExt cx="0" cy="0"/>
        </a:xfrm>
      </p:grpSpPr>
      <p:sp>
        <p:nvSpPr>
          <p:cNvPr id="451" name="Google Shape;451;g713436c41d_0_158"/>
          <p:cNvSpPr/>
          <p:nvPr/>
        </p:nvSpPr>
        <p:spPr>
          <a:xfrm flipH="1" rot="-5400000">
            <a:off x="5338916" y="-1"/>
            <a:ext cx="6853200" cy="68532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2" name="Google Shape;452;g713436c41d_0_158"/>
          <p:cNvSpPr/>
          <p:nvPr/>
        </p:nvSpPr>
        <p:spPr>
          <a:xfrm flipH="1" rot="5400000">
            <a:off x="0" y="5372100"/>
            <a:ext cx="1485900" cy="1485900"/>
          </a:xfrm>
          <a:prstGeom prst="rtTriangle">
            <a:avLst/>
          </a:prstGeom>
          <a:solidFill>
            <a:srgbClr val="E65E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3" name="Google Shape;453;g713436c41d_0_158"/>
          <p:cNvSpPr txBox="1"/>
          <p:nvPr/>
        </p:nvSpPr>
        <p:spPr>
          <a:xfrm>
            <a:off x="690563" y="314325"/>
            <a:ext cx="10808400" cy="554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3600">
                <a:solidFill>
                  <a:schemeClr val="dk1"/>
                </a:solidFill>
                <a:latin typeface="Montserrat"/>
                <a:ea typeface="Montserrat"/>
                <a:cs typeface="Montserrat"/>
                <a:sym typeface="Montserrat"/>
              </a:rPr>
              <a:t>COMPUTING MEAN AND SD </a:t>
            </a:r>
            <a:endParaRPr b="1">
              <a:latin typeface="Montserrat"/>
              <a:ea typeface="Montserrat"/>
              <a:cs typeface="Montserrat"/>
              <a:sym typeface="Montserrat"/>
            </a:endParaRPr>
          </a:p>
        </p:txBody>
      </p:sp>
      <p:sp>
        <p:nvSpPr>
          <p:cNvPr id="454" name="Google Shape;454;g713436c41d_0_158"/>
          <p:cNvSpPr txBox="1"/>
          <p:nvPr/>
        </p:nvSpPr>
        <p:spPr>
          <a:xfrm>
            <a:off x="1143000" y="1372897"/>
            <a:ext cx="9906000" cy="2884200"/>
          </a:xfrm>
          <a:prstGeom prst="rect">
            <a:avLst/>
          </a:prstGeom>
          <a:noFill/>
          <a:ln>
            <a:noFill/>
          </a:ln>
        </p:spPr>
        <p:txBody>
          <a:bodyPr anchorCtr="0" anchor="t" bIns="0" lIns="0" spcFirstLastPara="1" rIns="0" wrap="square" tIns="0">
            <a:noAutofit/>
          </a:bodyPr>
          <a:lstStyle/>
          <a:p>
            <a:pPr indent="0" lvl="0" marL="457200" marR="0" rtl="0" algn="l">
              <a:spcBef>
                <a:spcPts val="0"/>
              </a:spcBef>
              <a:spcAft>
                <a:spcPts val="0"/>
              </a:spcAft>
              <a:buNone/>
            </a:pPr>
            <a:r>
              <a:t/>
            </a:r>
            <a:endParaRPr sz="1800">
              <a:solidFill>
                <a:schemeClr val="dk1"/>
              </a:solidFill>
            </a:endParaRPr>
          </a:p>
        </p:txBody>
      </p:sp>
      <p:pic>
        <p:nvPicPr>
          <p:cNvPr id="455" name="Google Shape;455;g713436c41d_0_158"/>
          <p:cNvPicPr preferRelativeResize="0"/>
          <p:nvPr/>
        </p:nvPicPr>
        <p:blipFill>
          <a:blip r:embed="rId3">
            <a:alphaModFix/>
          </a:blip>
          <a:stretch>
            <a:fillRect/>
          </a:stretch>
        </p:blipFill>
        <p:spPr>
          <a:xfrm>
            <a:off x="817525" y="1600175"/>
            <a:ext cx="9829800" cy="723900"/>
          </a:xfrm>
          <a:prstGeom prst="rect">
            <a:avLst/>
          </a:prstGeom>
          <a:noFill/>
          <a:ln>
            <a:noFill/>
          </a:ln>
        </p:spPr>
      </p:pic>
      <p:pic>
        <p:nvPicPr>
          <p:cNvPr id="456" name="Google Shape;456;g713436c41d_0_158"/>
          <p:cNvPicPr preferRelativeResize="0"/>
          <p:nvPr/>
        </p:nvPicPr>
        <p:blipFill>
          <a:blip r:embed="rId4">
            <a:alphaModFix/>
          </a:blip>
          <a:stretch>
            <a:fillRect/>
          </a:stretch>
        </p:blipFill>
        <p:spPr>
          <a:xfrm>
            <a:off x="1617325" y="2733175"/>
            <a:ext cx="3234675" cy="3109636"/>
          </a:xfrm>
          <a:prstGeom prst="rect">
            <a:avLst/>
          </a:prstGeom>
          <a:noFill/>
          <a:ln>
            <a:noFill/>
          </a:ln>
        </p:spPr>
      </p:pic>
      <p:sp>
        <p:nvSpPr>
          <p:cNvPr id="457" name="Google Shape;457;g713436c41d_0_158"/>
          <p:cNvSpPr txBox="1"/>
          <p:nvPr/>
        </p:nvSpPr>
        <p:spPr>
          <a:xfrm>
            <a:off x="2252854" y="5971650"/>
            <a:ext cx="2785200" cy="28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Montserrat"/>
                <a:ea typeface="Montserrat"/>
                <a:cs typeface="Montserrat"/>
                <a:sym typeface="Montserrat"/>
              </a:rPr>
              <a:t>Mean Face</a:t>
            </a:r>
            <a:endParaRPr sz="2400">
              <a:latin typeface="Montserrat"/>
              <a:ea typeface="Montserrat"/>
              <a:cs typeface="Montserrat"/>
              <a:sym typeface="Montserrat"/>
            </a:endParaRPr>
          </a:p>
        </p:txBody>
      </p:sp>
      <p:pic>
        <p:nvPicPr>
          <p:cNvPr id="458" name="Google Shape;458;g713436c41d_0_158"/>
          <p:cNvPicPr preferRelativeResize="0"/>
          <p:nvPr/>
        </p:nvPicPr>
        <p:blipFill rotWithShape="1">
          <a:blip r:embed="rId5">
            <a:alphaModFix/>
          </a:blip>
          <a:srcRect b="0" l="1178" r="1422" t="0"/>
          <a:stretch/>
        </p:blipFill>
        <p:spPr>
          <a:xfrm>
            <a:off x="6589450" y="2733174"/>
            <a:ext cx="3092238" cy="3109625"/>
          </a:xfrm>
          <a:prstGeom prst="rect">
            <a:avLst/>
          </a:prstGeom>
          <a:noFill/>
          <a:ln>
            <a:noFill/>
          </a:ln>
        </p:spPr>
      </p:pic>
      <p:sp>
        <p:nvSpPr>
          <p:cNvPr id="459" name="Google Shape;459;g713436c41d_0_158"/>
          <p:cNvSpPr txBox="1"/>
          <p:nvPr/>
        </p:nvSpPr>
        <p:spPr>
          <a:xfrm>
            <a:off x="6144775" y="5920650"/>
            <a:ext cx="4147800" cy="37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Montserrat"/>
                <a:ea typeface="Montserrat"/>
                <a:cs typeface="Montserrat"/>
                <a:sym typeface="Montserrat"/>
              </a:rPr>
              <a:t>Standard Deviation Face</a:t>
            </a:r>
            <a:endParaRPr>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63" name="Shape 463"/>
        <p:cNvGrpSpPr/>
        <p:nvPr/>
      </p:nvGrpSpPr>
      <p:grpSpPr>
        <a:xfrm>
          <a:off x="0" y="0"/>
          <a:ext cx="0" cy="0"/>
          <a:chOff x="0" y="0"/>
          <a:chExt cx="0" cy="0"/>
        </a:xfrm>
      </p:grpSpPr>
      <p:sp>
        <p:nvSpPr>
          <p:cNvPr id="464" name="Google Shape;464;g712afe7f6b_0_199"/>
          <p:cNvSpPr/>
          <p:nvPr/>
        </p:nvSpPr>
        <p:spPr>
          <a:xfrm flipH="1" rot="-5400000">
            <a:off x="5338916" y="-1"/>
            <a:ext cx="6853200" cy="68532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5" name="Google Shape;465;g712afe7f6b_0_199"/>
          <p:cNvSpPr/>
          <p:nvPr/>
        </p:nvSpPr>
        <p:spPr>
          <a:xfrm flipH="1" rot="5400000">
            <a:off x="0" y="5372100"/>
            <a:ext cx="1485900" cy="1485900"/>
          </a:xfrm>
          <a:prstGeom prst="rtTriangle">
            <a:avLst/>
          </a:prstGeom>
          <a:solidFill>
            <a:srgbClr val="E65E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6" name="Google Shape;466;g712afe7f6b_0_199"/>
          <p:cNvSpPr txBox="1"/>
          <p:nvPr/>
        </p:nvSpPr>
        <p:spPr>
          <a:xfrm>
            <a:off x="690563" y="314325"/>
            <a:ext cx="10808400" cy="554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3600">
                <a:solidFill>
                  <a:schemeClr val="dk1"/>
                </a:solidFill>
                <a:latin typeface="Montserrat"/>
                <a:ea typeface="Montserrat"/>
                <a:cs typeface="Montserrat"/>
                <a:sym typeface="Montserrat"/>
              </a:rPr>
              <a:t>RECONSTRUCTION OF IMAGES</a:t>
            </a:r>
            <a:endParaRPr b="1">
              <a:latin typeface="Montserrat"/>
              <a:ea typeface="Montserrat"/>
              <a:cs typeface="Montserrat"/>
              <a:sym typeface="Montserrat"/>
            </a:endParaRPr>
          </a:p>
        </p:txBody>
      </p:sp>
      <p:sp>
        <p:nvSpPr>
          <p:cNvPr id="467" name="Google Shape;467;g712afe7f6b_0_199"/>
          <p:cNvSpPr txBox="1"/>
          <p:nvPr/>
        </p:nvSpPr>
        <p:spPr>
          <a:xfrm>
            <a:off x="990600" y="1144297"/>
            <a:ext cx="9906000" cy="2884200"/>
          </a:xfrm>
          <a:prstGeom prst="rect">
            <a:avLst/>
          </a:prstGeom>
          <a:noFill/>
          <a:ln>
            <a:noFill/>
          </a:ln>
        </p:spPr>
        <p:txBody>
          <a:bodyPr anchorCtr="0" anchor="t" bIns="0" lIns="0" spcFirstLastPara="1" rIns="0" wrap="square" tIns="0">
            <a:noAutofit/>
          </a:bodyPr>
          <a:lstStyle/>
          <a:p>
            <a:pPr indent="-355600" lvl="0" marL="457200" marR="0" rtl="0" algn="l">
              <a:spcBef>
                <a:spcPts val="0"/>
              </a:spcBef>
              <a:spcAft>
                <a:spcPts val="0"/>
              </a:spcAft>
              <a:buClr>
                <a:srgbClr val="252831"/>
              </a:buClr>
              <a:buSzPts val="2000"/>
              <a:buFont typeface="Montserrat Light"/>
              <a:buChar char="●"/>
            </a:pPr>
            <a:r>
              <a:rPr lang="en-US" sz="2000">
                <a:solidFill>
                  <a:srgbClr val="252831"/>
                </a:solidFill>
                <a:latin typeface="Montserrat Light"/>
                <a:ea typeface="Montserrat Light"/>
                <a:cs typeface="Montserrat Light"/>
                <a:sym typeface="Montserrat Light"/>
              </a:rPr>
              <a:t>Used </a:t>
            </a:r>
            <a:r>
              <a:rPr b="1" lang="en-US" sz="2000">
                <a:solidFill>
                  <a:srgbClr val="252831"/>
                </a:solidFill>
                <a:latin typeface="Montserrat"/>
                <a:ea typeface="Montserrat"/>
                <a:cs typeface="Montserrat"/>
                <a:sym typeface="Montserrat"/>
              </a:rPr>
              <a:t>inverse_transform () </a:t>
            </a:r>
            <a:r>
              <a:rPr lang="en-US" sz="2000">
                <a:solidFill>
                  <a:srgbClr val="252831"/>
                </a:solidFill>
                <a:latin typeface="Montserrat Light"/>
                <a:ea typeface="Montserrat Light"/>
                <a:cs typeface="Montserrat Light"/>
                <a:sym typeface="Montserrat Light"/>
              </a:rPr>
              <a:t>to get the images back. It transforms data back to its original space. </a:t>
            </a:r>
            <a:endParaRPr sz="2000">
              <a:solidFill>
                <a:srgbClr val="252831"/>
              </a:solidFill>
              <a:latin typeface="Montserrat Light"/>
              <a:ea typeface="Montserrat Light"/>
              <a:cs typeface="Montserrat Light"/>
              <a:sym typeface="Montserrat Light"/>
            </a:endParaRPr>
          </a:p>
          <a:p>
            <a:pPr indent="0" lvl="0" marL="1371600" marR="0" rtl="0" algn="l">
              <a:spcBef>
                <a:spcPts val="0"/>
              </a:spcBef>
              <a:spcAft>
                <a:spcPts val="0"/>
              </a:spcAft>
              <a:buNone/>
            </a:pPr>
            <a:r>
              <a:t/>
            </a:r>
            <a:endParaRPr sz="2000">
              <a:solidFill>
                <a:srgbClr val="252831"/>
              </a:solidFill>
              <a:latin typeface="Montserrat Light"/>
              <a:ea typeface="Montserrat Light"/>
              <a:cs typeface="Montserrat Light"/>
              <a:sym typeface="Montserrat Light"/>
            </a:endParaRPr>
          </a:p>
          <a:p>
            <a:pPr indent="-355600" lvl="0" marL="457200" marR="0" rtl="0" algn="l">
              <a:spcBef>
                <a:spcPts val="0"/>
              </a:spcBef>
              <a:spcAft>
                <a:spcPts val="0"/>
              </a:spcAft>
              <a:buClr>
                <a:srgbClr val="252831"/>
              </a:buClr>
              <a:buSzPts val="2000"/>
              <a:buFont typeface="Montserrat Light"/>
              <a:buChar char="●"/>
            </a:pPr>
            <a:r>
              <a:rPr lang="en-US" sz="2000">
                <a:solidFill>
                  <a:srgbClr val="252831"/>
                </a:solidFill>
                <a:latin typeface="Montserrat Light"/>
                <a:ea typeface="Montserrat Light"/>
                <a:cs typeface="Montserrat Light"/>
                <a:sym typeface="Montserrat Light"/>
              </a:rPr>
              <a:t>Change the number of components (n_comp) and repeat the process.</a:t>
            </a:r>
            <a:endParaRPr sz="2000">
              <a:solidFill>
                <a:srgbClr val="252831"/>
              </a:solidFill>
              <a:latin typeface="Montserrat Light"/>
              <a:ea typeface="Montserrat Light"/>
              <a:cs typeface="Montserrat Light"/>
              <a:sym typeface="Montserrat Light"/>
            </a:endParaRPr>
          </a:p>
          <a:p>
            <a:pPr indent="0" lvl="0" marL="0" marR="0" rtl="0" algn="l">
              <a:spcBef>
                <a:spcPts val="0"/>
              </a:spcBef>
              <a:spcAft>
                <a:spcPts val="0"/>
              </a:spcAft>
              <a:buNone/>
            </a:pPr>
            <a:r>
              <a:t/>
            </a:r>
            <a:endParaRPr sz="2000">
              <a:solidFill>
                <a:srgbClr val="252831"/>
              </a:solidFill>
              <a:latin typeface="Montserrat Light"/>
              <a:ea typeface="Montserrat Light"/>
              <a:cs typeface="Montserrat Light"/>
              <a:sym typeface="Montserrat Light"/>
            </a:endParaRPr>
          </a:p>
          <a:p>
            <a:pPr indent="0" lvl="0" marL="0" marR="0" rtl="0" algn="l">
              <a:spcBef>
                <a:spcPts val="0"/>
              </a:spcBef>
              <a:spcAft>
                <a:spcPts val="0"/>
              </a:spcAft>
              <a:buNone/>
            </a:pPr>
            <a:r>
              <a:t/>
            </a:r>
            <a:endParaRPr sz="1350">
              <a:solidFill>
                <a:srgbClr val="3A3B41"/>
              </a:solidFill>
              <a:highlight>
                <a:srgbClr val="FFFFFF"/>
              </a:highlight>
            </a:endParaRPr>
          </a:p>
        </p:txBody>
      </p:sp>
      <p:pic>
        <p:nvPicPr>
          <p:cNvPr id="468" name="Google Shape;468;g712afe7f6b_0_199"/>
          <p:cNvPicPr preferRelativeResize="0"/>
          <p:nvPr/>
        </p:nvPicPr>
        <p:blipFill>
          <a:blip r:embed="rId3">
            <a:alphaModFix/>
          </a:blip>
          <a:stretch>
            <a:fillRect/>
          </a:stretch>
        </p:blipFill>
        <p:spPr>
          <a:xfrm>
            <a:off x="2389263" y="3616250"/>
            <a:ext cx="7108674" cy="3238400"/>
          </a:xfrm>
          <a:prstGeom prst="rect">
            <a:avLst/>
          </a:prstGeom>
          <a:noFill/>
          <a:ln>
            <a:noFill/>
          </a:ln>
        </p:spPr>
      </p:pic>
      <p:pic>
        <p:nvPicPr>
          <p:cNvPr id="469" name="Google Shape;469;g712afe7f6b_0_199"/>
          <p:cNvPicPr preferRelativeResize="0"/>
          <p:nvPr/>
        </p:nvPicPr>
        <p:blipFill>
          <a:blip r:embed="rId4">
            <a:alphaModFix/>
          </a:blip>
          <a:stretch>
            <a:fillRect/>
          </a:stretch>
        </p:blipFill>
        <p:spPr>
          <a:xfrm>
            <a:off x="0" y="2546708"/>
            <a:ext cx="12191999" cy="85018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73" name="Shape 473"/>
        <p:cNvGrpSpPr/>
        <p:nvPr/>
      </p:nvGrpSpPr>
      <p:grpSpPr>
        <a:xfrm>
          <a:off x="0" y="0"/>
          <a:ext cx="0" cy="0"/>
          <a:chOff x="0" y="0"/>
          <a:chExt cx="0" cy="0"/>
        </a:xfrm>
      </p:grpSpPr>
      <p:sp>
        <p:nvSpPr>
          <p:cNvPr id="474" name="Google Shape;474;g712afe7f6b_0_210"/>
          <p:cNvSpPr/>
          <p:nvPr/>
        </p:nvSpPr>
        <p:spPr>
          <a:xfrm flipH="1" rot="-5400000">
            <a:off x="5338916" y="-1"/>
            <a:ext cx="6853200" cy="68532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5" name="Google Shape;475;g712afe7f6b_0_210"/>
          <p:cNvSpPr/>
          <p:nvPr/>
        </p:nvSpPr>
        <p:spPr>
          <a:xfrm flipH="1" rot="5400000">
            <a:off x="0" y="5372100"/>
            <a:ext cx="1485900" cy="1485900"/>
          </a:xfrm>
          <a:prstGeom prst="rtTriangle">
            <a:avLst/>
          </a:prstGeom>
          <a:solidFill>
            <a:srgbClr val="E65E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6" name="Google Shape;476;g712afe7f6b_0_210"/>
          <p:cNvSpPr txBox="1"/>
          <p:nvPr/>
        </p:nvSpPr>
        <p:spPr>
          <a:xfrm>
            <a:off x="690563" y="314325"/>
            <a:ext cx="10808400" cy="554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3600">
                <a:solidFill>
                  <a:schemeClr val="dk1"/>
                </a:solidFill>
                <a:latin typeface="Montserrat"/>
                <a:ea typeface="Montserrat"/>
                <a:cs typeface="Montserrat"/>
                <a:sym typeface="Montserrat"/>
              </a:rPr>
              <a:t>RECONSTRUCTION</a:t>
            </a:r>
            <a:r>
              <a:rPr b="1" lang="en-US" sz="3600">
                <a:solidFill>
                  <a:schemeClr val="dk1"/>
                </a:solidFill>
                <a:latin typeface="Quattrocento Sans"/>
                <a:ea typeface="Quattrocento Sans"/>
                <a:cs typeface="Quattrocento Sans"/>
                <a:sym typeface="Quattrocento Sans"/>
              </a:rPr>
              <a:t> OF IMAGES</a:t>
            </a:r>
            <a:endParaRPr b="1"/>
          </a:p>
        </p:txBody>
      </p:sp>
      <p:pic>
        <p:nvPicPr>
          <p:cNvPr id="477" name="Google Shape;477;g712afe7f6b_0_210"/>
          <p:cNvPicPr preferRelativeResize="0"/>
          <p:nvPr/>
        </p:nvPicPr>
        <p:blipFill>
          <a:blip r:embed="rId3">
            <a:alphaModFix/>
          </a:blip>
          <a:stretch>
            <a:fillRect/>
          </a:stretch>
        </p:blipFill>
        <p:spPr>
          <a:xfrm>
            <a:off x="467900" y="1880275"/>
            <a:ext cx="5738151" cy="2950125"/>
          </a:xfrm>
          <a:prstGeom prst="rect">
            <a:avLst/>
          </a:prstGeom>
          <a:noFill/>
          <a:ln>
            <a:noFill/>
          </a:ln>
        </p:spPr>
      </p:pic>
      <p:pic>
        <p:nvPicPr>
          <p:cNvPr id="478" name="Google Shape;478;g712afe7f6b_0_210"/>
          <p:cNvPicPr preferRelativeResize="0"/>
          <p:nvPr/>
        </p:nvPicPr>
        <p:blipFill>
          <a:blip r:embed="rId4">
            <a:alphaModFix/>
          </a:blip>
          <a:stretch>
            <a:fillRect/>
          </a:stretch>
        </p:blipFill>
        <p:spPr>
          <a:xfrm>
            <a:off x="6720100" y="1956475"/>
            <a:ext cx="5121574" cy="28670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82" name="Shape 482"/>
        <p:cNvGrpSpPr/>
        <p:nvPr/>
      </p:nvGrpSpPr>
      <p:grpSpPr>
        <a:xfrm>
          <a:off x="0" y="0"/>
          <a:ext cx="0" cy="0"/>
          <a:chOff x="0" y="0"/>
          <a:chExt cx="0" cy="0"/>
        </a:xfrm>
      </p:grpSpPr>
      <p:sp>
        <p:nvSpPr>
          <p:cNvPr id="483" name="Google Shape;483;g712afe7f6b_0_221"/>
          <p:cNvSpPr/>
          <p:nvPr/>
        </p:nvSpPr>
        <p:spPr>
          <a:xfrm flipH="1" rot="-5400000">
            <a:off x="5338916" y="-1"/>
            <a:ext cx="6853200" cy="68532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4" name="Google Shape;484;g712afe7f6b_0_221"/>
          <p:cNvSpPr/>
          <p:nvPr/>
        </p:nvSpPr>
        <p:spPr>
          <a:xfrm flipH="1" rot="5400000">
            <a:off x="0" y="5372100"/>
            <a:ext cx="1485900" cy="1485900"/>
          </a:xfrm>
          <a:prstGeom prst="rtTriangle">
            <a:avLst/>
          </a:prstGeom>
          <a:solidFill>
            <a:srgbClr val="E65E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5" name="Google Shape;485;g712afe7f6b_0_221"/>
          <p:cNvSpPr txBox="1"/>
          <p:nvPr/>
        </p:nvSpPr>
        <p:spPr>
          <a:xfrm>
            <a:off x="690563" y="314325"/>
            <a:ext cx="10808400" cy="554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3600">
                <a:solidFill>
                  <a:schemeClr val="dk1"/>
                </a:solidFill>
                <a:latin typeface="Montserrat"/>
                <a:ea typeface="Montserrat"/>
                <a:cs typeface="Montserrat"/>
                <a:sym typeface="Montserrat"/>
              </a:rPr>
              <a:t>RECONSTRUCTION OF IMAGES</a:t>
            </a:r>
            <a:endParaRPr b="1">
              <a:latin typeface="Montserrat"/>
              <a:ea typeface="Montserrat"/>
              <a:cs typeface="Montserrat"/>
              <a:sym typeface="Montserrat"/>
            </a:endParaRPr>
          </a:p>
        </p:txBody>
      </p:sp>
      <p:pic>
        <p:nvPicPr>
          <p:cNvPr id="486" name="Google Shape;486;g712afe7f6b_0_221"/>
          <p:cNvPicPr preferRelativeResize="0"/>
          <p:nvPr/>
        </p:nvPicPr>
        <p:blipFill>
          <a:blip r:embed="rId3">
            <a:alphaModFix/>
          </a:blip>
          <a:stretch>
            <a:fillRect/>
          </a:stretch>
        </p:blipFill>
        <p:spPr>
          <a:xfrm>
            <a:off x="1104900" y="965900"/>
            <a:ext cx="9920374" cy="5863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43" name="Shape 143"/>
        <p:cNvGrpSpPr/>
        <p:nvPr/>
      </p:nvGrpSpPr>
      <p:grpSpPr>
        <a:xfrm>
          <a:off x="0" y="0"/>
          <a:ext cx="0" cy="0"/>
          <a:chOff x="0" y="0"/>
          <a:chExt cx="0" cy="0"/>
        </a:xfrm>
      </p:grpSpPr>
      <p:sp>
        <p:nvSpPr>
          <p:cNvPr id="144" name="Google Shape;144;p10"/>
          <p:cNvSpPr/>
          <p:nvPr/>
        </p:nvSpPr>
        <p:spPr>
          <a:xfrm flipH="1" rot="5400000">
            <a:off x="0" y="5372100"/>
            <a:ext cx="1485900" cy="14859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 name="Google Shape;145;p10"/>
          <p:cNvSpPr/>
          <p:nvPr/>
        </p:nvSpPr>
        <p:spPr>
          <a:xfrm>
            <a:off x="10058400" y="97712"/>
            <a:ext cx="2133600" cy="177800"/>
          </a:xfrm>
          <a:prstGeom prst="rect">
            <a:avLst/>
          </a:prstGeom>
          <a:solidFill>
            <a:srgbClr val="E65E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 name="Google Shape;146;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7" name="Google Shape;147;p10"/>
          <p:cNvSpPr txBox="1"/>
          <p:nvPr/>
        </p:nvSpPr>
        <p:spPr>
          <a:xfrm>
            <a:off x="779478" y="3670941"/>
            <a:ext cx="4405200" cy="5541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Montserrat"/>
                <a:ea typeface="Montserrat"/>
                <a:cs typeface="Montserrat"/>
                <a:sym typeface="Montserrat"/>
              </a:rPr>
              <a:t>What is PCA?</a:t>
            </a:r>
            <a:endParaRPr b="1">
              <a:latin typeface="Montserrat"/>
              <a:ea typeface="Montserrat"/>
              <a:cs typeface="Montserrat"/>
              <a:sym typeface="Montserrat"/>
            </a:endParaRPr>
          </a:p>
        </p:txBody>
      </p:sp>
      <p:sp>
        <p:nvSpPr>
          <p:cNvPr id="148" name="Google Shape;148;p10"/>
          <p:cNvSpPr/>
          <p:nvPr/>
        </p:nvSpPr>
        <p:spPr>
          <a:xfrm>
            <a:off x="779475" y="4289650"/>
            <a:ext cx="4405200" cy="18879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grpSp>
        <p:nvGrpSpPr>
          <p:cNvPr id="149" name="Google Shape;149;p10"/>
          <p:cNvGrpSpPr/>
          <p:nvPr/>
        </p:nvGrpSpPr>
        <p:grpSpPr>
          <a:xfrm>
            <a:off x="779478" y="1149606"/>
            <a:ext cx="2886583" cy="2151828"/>
            <a:chOff x="694817" y="1114149"/>
            <a:chExt cx="2886583" cy="2151828"/>
          </a:xfrm>
        </p:grpSpPr>
        <p:pic>
          <p:nvPicPr>
            <p:cNvPr id="150" name="Google Shape;150;p10"/>
            <p:cNvPicPr preferRelativeResize="0"/>
            <p:nvPr/>
          </p:nvPicPr>
          <p:blipFill rotWithShape="1">
            <a:blip r:embed="rId3">
              <a:alphaModFix/>
            </a:blip>
            <a:srcRect b="4521" l="11189" r="38510" t="2494"/>
            <a:stretch/>
          </p:blipFill>
          <p:spPr>
            <a:xfrm>
              <a:off x="694817" y="1114149"/>
              <a:ext cx="1991395" cy="1991395"/>
            </a:xfrm>
            <a:custGeom>
              <a:rect b="b" l="l" r="r" t="t"/>
              <a:pathLst>
                <a:path extrusionOk="0" h="4330700" w="4330700">
                  <a:moveTo>
                    <a:pt x="2165350" y="0"/>
                  </a:moveTo>
                  <a:lnTo>
                    <a:pt x="4330700" y="2165350"/>
                  </a:lnTo>
                  <a:lnTo>
                    <a:pt x="2165350" y="4330700"/>
                  </a:lnTo>
                  <a:lnTo>
                    <a:pt x="0" y="2165350"/>
                  </a:lnTo>
                  <a:close/>
                </a:path>
              </a:pathLst>
            </a:custGeom>
            <a:noFill/>
            <a:ln>
              <a:noFill/>
            </a:ln>
          </p:spPr>
        </p:pic>
        <p:pic>
          <p:nvPicPr>
            <p:cNvPr id="151" name="Google Shape;151;p10"/>
            <p:cNvPicPr preferRelativeResize="0"/>
            <p:nvPr/>
          </p:nvPicPr>
          <p:blipFill rotWithShape="1">
            <a:blip r:embed="rId3">
              <a:alphaModFix/>
            </a:blip>
            <a:srcRect b="4521" l="34518" r="15180" t="2494"/>
            <a:stretch/>
          </p:blipFill>
          <p:spPr>
            <a:xfrm>
              <a:off x="1590005" y="1114149"/>
              <a:ext cx="1991395" cy="1991395"/>
            </a:xfrm>
            <a:custGeom>
              <a:rect b="b" l="l" r="r" t="t"/>
              <a:pathLst>
                <a:path extrusionOk="0" h="4330700" w="4330700">
                  <a:moveTo>
                    <a:pt x="2165350" y="0"/>
                  </a:moveTo>
                  <a:lnTo>
                    <a:pt x="4330700" y="2165350"/>
                  </a:lnTo>
                  <a:lnTo>
                    <a:pt x="2165350" y="4330700"/>
                  </a:lnTo>
                  <a:lnTo>
                    <a:pt x="0" y="2165350"/>
                  </a:lnTo>
                  <a:close/>
                </a:path>
              </a:pathLst>
            </a:custGeom>
            <a:noFill/>
            <a:ln>
              <a:noFill/>
            </a:ln>
          </p:spPr>
        </p:pic>
        <p:sp>
          <p:nvSpPr>
            <p:cNvPr id="152" name="Google Shape;152;p10"/>
            <p:cNvSpPr/>
            <p:nvPr/>
          </p:nvSpPr>
          <p:spPr>
            <a:xfrm>
              <a:off x="1070238" y="1130237"/>
              <a:ext cx="2135740" cy="2135740"/>
            </a:xfrm>
            <a:prstGeom prst="diamond">
              <a:avLst/>
            </a:prstGeom>
            <a:solidFill>
              <a:schemeClr val="dk2">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3" name="Google Shape;153;p10"/>
          <p:cNvSpPr txBox="1"/>
          <p:nvPr/>
        </p:nvSpPr>
        <p:spPr>
          <a:xfrm>
            <a:off x="5208750" y="405250"/>
            <a:ext cx="6145200" cy="56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rgbClr val="252831"/>
              </a:solidFill>
              <a:latin typeface="Montserrat Light"/>
              <a:ea typeface="Montserrat Light"/>
              <a:cs typeface="Montserrat Light"/>
              <a:sym typeface="Montserrat Light"/>
            </a:endParaRPr>
          </a:p>
          <a:p>
            <a:pPr indent="-381000" lvl="0" marL="457200" rtl="0" algn="l">
              <a:spcBef>
                <a:spcPts val="0"/>
              </a:spcBef>
              <a:spcAft>
                <a:spcPts val="0"/>
              </a:spcAft>
              <a:buSzPts val="2400"/>
              <a:buFont typeface="Calibri"/>
              <a:buChar char="●"/>
            </a:pPr>
            <a:r>
              <a:rPr lang="en-US" sz="2000">
                <a:solidFill>
                  <a:srgbClr val="252831"/>
                </a:solidFill>
                <a:latin typeface="Montserrat Light"/>
                <a:ea typeface="Montserrat Light"/>
                <a:cs typeface="Montserrat Light"/>
                <a:sym typeface="Montserrat Light"/>
              </a:rPr>
              <a:t>PCA is an </a:t>
            </a:r>
            <a:r>
              <a:rPr b="1" lang="en-US" sz="2000">
                <a:solidFill>
                  <a:srgbClr val="252831"/>
                </a:solidFill>
                <a:latin typeface="Montserrat"/>
                <a:ea typeface="Montserrat"/>
                <a:cs typeface="Montserrat"/>
                <a:sym typeface="Montserrat"/>
              </a:rPr>
              <a:t>Unsupervised</a:t>
            </a:r>
            <a:r>
              <a:rPr lang="en-US" sz="2000">
                <a:solidFill>
                  <a:srgbClr val="252831"/>
                </a:solidFill>
                <a:latin typeface="Montserrat Light"/>
                <a:ea typeface="Montserrat Light"/>
                <a:cs typeface="Montserrat Light"/>
                <a:sym typeface="Montserrat Light"/>
              </a:rPr>
              <a:t> </a:t>
            </a:r>
            <a:r>
              <a:rPr lang="en-US" sz="2000">
                <a:solidFill>
                  <a:srgbClr val="252831"/>
                </a:solidFill>
                <a:latin typeface="Montserrat Light"/>
                <a:ea typeface="Montserrat Light"/>
                <a:cs typeface="Montserrat Light"/>
                <a:sym typeface="Montserrat Light"/>
              </a:rPr>
              <a:t>dimensionality</a:t>
            </a:r>
            <a:r>
              <a:rPr lang="en-US" sz="2000">
                <a:solidFill>
                  <a:srgbClr val="252831"/>
                </a:solidFill>
                <a:latin typeface="Montserrat Light"/>
                <a:ea typeface="Montserrat Light"/>
                <a:cs typeface="Montserrat Light"/>
                <a:sym typeface="Montserrat Light"/>
              </a:rPr>
              <a:t> reduction technique.</a:t>
            </a:r>
            <a:endParaRPr sz="2000">
              <a:solidFill>
                <a:srgbClr val="252831"/>
              </a:solidFill>
              <a:latin typeface="Montserrat Light"/>
              <a:ea typeface="Montserrat Light"/>
              <a:cs typeface="Montserrat Light"/>
              <a:sym typeface="Montserrat Light"/>
            </a:endParaRPr>
          </a:p>
          <a:p>
            <a:pPr indent="0" lvl="0" marL="457200" rtl="0" algn="l">
              <a:spcBef>
                <a:spcPts val="0"/>
              </a:spcBef>
              <a:spcAft>
                <a:spcPts val="0"/>
              </a:spcAft>
              <a:buNone/>
            </a:pPr>
            <a:r>
              <a:t/>
            </a:r>
            <a:endParaRPr sz="2000">
              <a:solidFill>
                <a:srgbClr val="252831"/>
              </a:solidFill>
              <a:latin typeface="Montserrat Light"/>
              <a:ea typeface="Montserrat Light"/>
              <a:cs typeface="Montserrat Light"/>
              <a:sym typeface="Montserrat Light"/>
            </a:endParaRPr>
          </a:p>
          <a:p>
            <a:pPr indent="-381000" lvl="0" marL="457200" rtl="0" algn="l">
              <a:spcBef>
                <a:spcPts val="0"/>
              </a:spcBef>
              <a:spcAft>
                <a:spcPts val="0"/>
              </a:spcAft>
              <a:buSzPts val="2400"/>
              <a:buFont typeface="Calibri"/>
              <a:buChar char="●"/>
            </a:pPr>
            <a:r>
              <a:rPr lang="en-US" sz="2000">
                <a:solidFill>
                  <a:srgbClr val="252831"/>
                </a:solidFill>
                <a:latin typeface="Montserrat Light"/>
                <a:ea typeface="Montserrat Light"/>
                <a:cs typeface="Montserrat Light"/>
                <a:sym typeface="Montserrat Light"/>
              </a:rPr>
              <a:t>Helps to identify correlations and patterns </a:t>
            </a:r>
            <a:endParaRPr sz="2000">
              <a:solidFill>
                <a:srgbClr val="252831"/>
              </a:solidFill>
              <a:latin typeface="Montserrat Light"/>
              <a:ea typeface="Montserrat Light"/>
              <a:cs typeface="Montserrat Light"/>
              <a:sym typeface="Montserrat Light"/>
            </a:endParaRPr>
          </a:p>
          <a:p>
            <a:pPr indent="0" lvl="0" marL="457200" rtl="0" algn="l">
              <a:spcBef>
                <a:spcPts val="0"/>
              </a:spcBef>
              <a:spcAft>
                <a:spcPts val="0"/>
              </a:spcAft>
              <a:buNone/>
            </a:pPr>
            <a:r>
              <a:t/>
            </a:r>
            <a:endParaRPr sz="2000">
              <a:solidFill>
                <a:srgbClr val="252831"/>
              </a:solidFill>
              <a:latin typeface="Montserrat Light"/>
              <a:ea typeface="Montserrat Light"/>
              <a:cs typeface="Montserrat Light"/>
              <a:sym typeface="Montserrat Light"/>
            </a:endParaRPr>
          </a:p>
          <a:p>
            <a:pPr indent="-381000" lvl="0" marL="457200" rtl="0" algn="l">
              <a:spcBef>
                <a:spcPts val="0"/>
              </a:spcBef>
              <a:spcAft>
                <a:spcPts val="0"/>
              </a:spcAft>
              <a:buSzPts val="2400"/>
              <a:buFont typeface="Calibri"/>
              <a:buChar char="●"/>
            </a:pPr>
            <a:r>
              <a:rPr lang="en-US" sz="2000">
                <a:solidFill>
                  <a:srgbClr val="252831"/>
                </a:solidFill>
                <a:latin typeface="Montserrat Light"/>
                <a:ea typeface="Montserrat Light"/>
                <a:cs typeface="Montserrat Light"/>
                <a:sym typeface="Montserrat Light"/>
              </a:rPr>
              <a:t>We zero out 1 or more of the smallest Principal Components (PC) resulting in lower dimensional projection of data.</a:t>
            </a:r>
            <a:endParaRPr sz="2000">
              <a:solidFill>
                <a:srgbClr val="252831"/>
              </a:solidFill>
              <a:latin typeface="Montserrat Light"/>
              <a:ea typeface="Montserrat Light"/>
              <a:cs typeface="Montserrat Light"/>
              <a:sym typeface="Montserrat Light"/>
            </a:endParaRPr>
          </a:p>
          <a:p>
            <a:pPr indent="0" lvl="0" marL="457200" rtl="0" algn="l">
              <a:spcBef>
                <a:spcPts val="0"/>
              </a:spcBef>
              <a:spcAft>
                <a:spcPts val="0"/>
              </a:spcAft>
              <a:buNone/>
            </a:pPr>
            <a:r>
              <a:t/>
            </a:r>
            <a:endParaRPr sz="2000">
              <a:solidFill>
                <a:srgbClr val="252831"/>
              </a:solidFill>
              <a:latin typeface="Montserrat Light"/>
              <a:ea typeface="Montserrat Light"/>
              <a:cs typeface="Montserrat Light"/>
              <a:sym typeface="Montserrat Light"/>
            </a:endParaRPr>
          </a:p>
          <a:p>
            <a:pPr indent="-381000" lvl="0" marL="457200" rtl="0" algn="l">
              <a:spcBef>
                <a:spcPts val="0"/>
              </a:spcBef>
              <a:spcAft>
                <a:spcPts val="0"/>
              </a:spcAft>
              <a:buSzPts val="2400"/>
              <a:buFont typeface="Calibri"/>
              <a:buChar char="●"/>
            </a:pPr>
            <a:r>
              <a:rPr lang="en-US" sz="2000">
                <a:solidFill>
                  <a:srgbClr val="252831"/>
                </a:solidFill>
                <a:latin typeface="Montserrat Light"/>
                <a:ea typeface="Montserrat Light"/>
                <a:cs typeface="Montserrat Light"/>
                <a:sym typeface="Montserrat Light"/>
              </a:rPr>
              <a:t>PCA preserves maximum data variance.</a:t>
            </a:r>
            <a:endParaRPr sz="2000">
              <a:solidFill>
                <a:srgbClr val="252831"/>
              </a:solidFill>
              <a:latin typeface="Montserrat Light"/>
              <a:ea typeface="Montserrat Light"/>
              <a:cs typeface="Montserrat Light"/>
              <a:sym typeface="Montserrat Light"/>
            </a:endParaRPr>
          </a:p>
          <a:p>
            <a:pPr indent="0" lvl="0" marL="0" rtl="0" algn="l">
              <a:spcBef>
                <a:spcPts val="0"/>
              </a:spcBef>
              <a:spcAft>
                <a:spcPts val="0"/>
              </a:spcAft>
              <a:buNone/>
            </a:pPr>
            <a:r>
              <a:t/>
            </a:r>
            <a:endParaRPr sz="2000">
              <a:solidFill>
                <a:srgbClr val="252831"/>
              </a:solidFill>
              <a:latin typeface="Montserrat Light"/>
              <a:ea typeface="Montserrat Light"/>
              <a:cs typeface="Montserrat Light"/>
              <a:sym typeface="Montserrat Light"/>
            </a:endParaRPr>
          </a:p>
          <a:p>
            <a:pPr indent="-381000" lvl="0" marL="457200" rtl="0" algn="l">
              <a:spcBef>
                <a:spcPts val="0"/>
              </a:spcBef>
              <a:spcAft>
                <a:spcPts val="0"/>
              </a:spcAft>
              <a:buSzPts val="2400"/>
              <a:buFont typeface="Calibri"/>
              <a:buChar char="●"/>
            </a:pPr>
            <a:r>
              <a:rPr lang="en-US" sz="2000">
                <a:solidFill>
                  <a:srgbClr val="252831"/>
                </a:solidFill>
                <a:latin typeface="Montserrat Light"/>
                <a:ea typeface="Montserrat Light"/>
                <a:cs typeface="Montserrat Light"/>
                <a:sym typeface="Montserrat Light"/>
              </a:rPr>
              <a:t>Creates a new subset of features that are </a:t>
            </a:r>
            <a:r>
              <a:rPr lang="en-US" sz="2000">
                <a:solidFill>
                  <a:srgbClr val="252831"/>
                </a:solidFill>
                <a:latin typeface="Montserrat Light"/>
                <a:ea typeface="Montserrat Light"/>
                <a:cs typeface="Montserrat Light"/>
                <a:sym typeface="Montserrat Light"/>
              </a:rPr>
              <a:t>representative</a:t>
            </a:r>
            <a:r>
              <a:rPr lang="en-US" sz="2000">
                <a:solidFill>
                  <a:srgbClr val="252831"/>
                </a:solidFill>
                <a:latin typeface="Montserrat Light"/>
                <a:ea typeface="Montserrat Light"/>
                <a:cs typeface="Montserrat Light"/>
                <a:sym typeface="Montserrat Light"/>
              </a:rPr>
              <a:t> of the original features.</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90" name="Shape 490"/>
        <p:cNvGrpSpPr/>
        <p:nvPr/>
      </p:nvGrpSpPr>
      <p:grpSpPr>
        <a:xfrm>
          <a:off x="0" y="0"/>
          <a:ext cx="0" cy="0"/>
          <a:chOff x="0" y="0"/>
          <a:chExt cx="0" cy="0"/>
        </a:xfrm>
      </p:grpSpPr>
      <p:sp>
        <p:nvSpPr>
          <p:cNvPr id="491" name="Google Shape;491;g713436c41d_0_114"/>
          <p:cNvSpPr/>
          <p:nvPr/>
        </p:nvSpPr>
        <p:spPr>
          <a:xfrm flipH="1" rot="-5400000">
            <a:off x="5338916" y="-1"/>
            <a:ext cx="6853200" cy="68532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2" name="Google Shape;492;g713436c41d_0_114"/>
          <p:cNvSpPr/>
          <p:nvPr/>
        </p:nvSpPr>
        <p:spPr>
          <a:xfrm flipH="1" rot="5400000">
            <a:off x="0" y="5372100"/>
            <a:ext cx="1485900" cy="1485900"/>
          </a:xfrm>
          <a:prstGeom prst="rtTriangle">
            <a:avLst/>
          </a:prstGeom>
          <a:solidFill>
            <a:srgbClr val="E65E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3" name="Google Shape;493;g713436c41d_0_114"/>
          <p:cNvSpPr txBox="1"/>
          <p:nvPr/>
        </p:nvSpPr>
        <p:spPr>
          <a:xfrm>
            <a:off x="690563" y="314325"/>
            <a:ext cx="10808400" cy="554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US" sz="3600">
                <a:solidFill>
                  <a:srgbClr val="252831"/>
                </a:solidFill>
                <a:latin typeface="Montserrat"/>
                <a:ea typeface="Montserrat"/>
                <a:cs typeface="Montserrat"/>
                <a:sym typeface="Montserrat"/>
              </a:rPr>
              <a:t>PCA WITHOUT SCIKIT</a:t>
            </a:r>
            <a:endParaRPr b="1" sz="3600">
              <a:latin typeface="Montserrat"/>
              <a:ea typeface="Montserrat"/>
              <a:cs typeface="Montserrat"/>
              <a:sym typeface="Montserrat"/>
            </a:endParaRPr>
          </a:p>
        </p:txBody>
      </p:sp>
      <p:sp>
        <p:nvSpPr>
          <p:cNvPr id="494" name="Google Shape;494;g713436c41d_0_114"/>
          <p:cNvSpPr txBox="1"/>
          <p:nvPr/>
        </p:nvSpPr>
        <p:spPr>
          <a:xfrm>
            <a:off x="1191050" y="1893150"/>
            <a:ext cx="11421600" cy="4225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t/>
            </a:r>
            <a:endParaRPr sz="1800">
              <a:solidFill>
                <a:srgbClr val="242729"/>
              </a:solidFill>
              <a:latin typeface="Montserrat"/>
              <a:ea typeface="Montserrat"/>
              <a:cs typeface="Montserrat"/>
              <a:sym typeface="Montserrat"/>
            </a:endParaRPr>
          </a:p>
          <a:p>
            <a:pPr indent="-342900" lvl="0" marL="457200" rtl="0" algn="just">
              <a:spcBef>
                <a:spcPts val="0"/>
              </a:spcBef>
              <a:spcAft>
                <a:spcPts val="0"/>
              </a:spcAft>
              <a:buClr>
                <a:srgbClr val="242729"/>
              </a:buClr>
              <a:buSzPts val="1800"/>
              <a:buFont typeface="Montserrat"/>
              <a:buChar char="●"/>
            </a:pPr>
            <a:r>
              <a:rPr b="1" lang="en-US" sz="1800">
                <a:solidFill>
                  <a:srgbClr val="242729"/>
                </a:solidFill>
                <a:latin typeface="Montserrat"/>
                <a:ea typeface="Montserrat"/>
                <a:cs typeface="Montserrat"/>
                <a:sym typeface="Montserrat"/>
              </a:rPr>
              <a:t> </a:t>
            </a:r>
            <a:r>
              <a:rPr lang="en-US" sz="1800">
                <a:solidFill>
                  <a:srgbClr val="242729"/>
                </a:solidFill>
                <a:latin typeface="Montserrat"/>
                <a:ea typeface="Montserrat"/>
                <a:cs typeface="Montserrat"/>
                <a:sym typeface="Montserrat"/>
              </a:rPr>
              <a:t>Calculating mean of the images matrix</a:t>
            </a:r>
            <a:endParaRPr sz="1800">
              <a:solidFill>
                <a:srgbClr val="242729"/>
              </a:solidFill>
              <a:latin typeface="Montserrat"/>
              <a:ea typeface="Montserrat"/>
              <a:cs typeface="Montserrat"/>
              <a:sym typeface="Montserrat"/>
            </a:endParaRPr>
          </a:p>
          <a:p>
            <a:pPr indent="457200" lvl="0" marL="0" rtl="0" algn="just">
              <a:spcBef>
                <a:spcPts val="0"/>
              </a:spcBef>
              <a:spcAft>
                <a:spcPts val="0"/>
              </a:spcAft>
              <a:buNone/>
            </a:pPr>
            <a:r>
              <a:rPr b="1" lang="en-US" sz="1800">
                <a:solidFill>
                  <a:srgbClr val="242729"/>
                </a:solidFill>
                <a:latin typeface="Montserrat"/>
                <a:ea typeface="Montserrat"/>
                <a:cs typeface="Montserrat"/>
                <a:sym typeface="Montserrat"/>
              </a:rPr>
              <a:t> imagesMean = (faces.mean(axis=1)).reshape(-1,1)</a:t>
            </a:r>
            <a:endParaRPr b="1" sz="1800">
              <a:solidFill>
                <a:srgbClr val="242729"/>
              </a:solidFill>
              <a:latin typeface="Montserrat"/>
              <a:ea typeface="Montserrat"/>
              <a:cs typeface="Montserrat"/>
              <a:sym typeface="Montserrat"/>
            </a:endParaRPr>
          </a:p>
          <a:p>
            <a:pPr indent="457200" lvl="0" marL="0" rtl="0" algn="just">
              <a:spcBef>
                <a:spcPts val="0"/>
              </a:spcBef>
              <a:spcAft>
                <a:spcPts val="0"/>
              </a:spcAft>
              <a:buNone/>
            </a:pPr>
            <a:r>
              <a:t/>
            </a:r>
            <a:endParaRPr b="1" sz="1800">
              <a:solidFill>
                <a:srgbClr val="242729"/>
              </a:solidFill>
              <a:latin typeface="Montserrat"/>
              <a:ea typeface="Montserrat"/>
              <a:cs typeface="Montserrat"/>
              <a:sym typeface="Montserrat"/>
            </a:endParaRPr>
          </a:p>
          <a:p>
            <a:pPr indent="-342900" lvl="0" marL="457200" rtl="0" algn="just">
              <a:spcBef>
                <a:spcPts val="0"/>
              </a:spcBef>
              <a:spcAft>
                <a:spcPts val="0"/>
              </a:spcAft>
              <a:buClr>
                <a:srgbClr val="242729"/>
              </a:buClr>
              <a:buSzPts val="1800"/>
              <a:buFont typeface="Montserrat"/>
              <a:buChar char="●"/>
            </a:pPr>
            <a:r>
              <a:rPr lang="en-US" sz="1800">
                <a:solidFill>
                  <a:srgbClr val="242729"/>
                </a:solidFill>
                <a:latin typeface="Montserrat"/>
                <a:ea typeface="Montserrat"/>
                <a:cs typeface="Montserrat"/>
                <a:sym typeface="Montserrat"/>
              </a:rPr>
              <a:t>Instead of using pipeline, we have normalized the data as </a:t>
            </a:r>
            <a:endParaRPr sz="1800">
              <a:solidFill>
                <a:srgbClr val="242729"/>
              </a:solidFill>
              <a:latin typeface="Montserrat"/>
              <a:ea typeface="Montserrat"/>
              <a:cs typeface="Montserrat"/>
              <a:sym typeface="Montserrat"/>
            </a:endParaRPr>
          </a:p>
          <a:p>
            <a:pPr indent="457200" lvl="0" marL="0" rtl="0" algn="just">
              <a:spcBef>
                <a:spcPts val="0"/>
              </a:spcBef>
              <a:spcAft>
                <a:spcPts val="0"/>
              </a:spcAft>
              <a:buNone/>
            </a:pPr>
            <a:r>
              <a:rPr b="1" lang="en-US" sz="1800">
                <a:solidFill>
                  <a:srgbClr val="242729"/>
                </a:solidFill>
                <a:latin typeface="Montserrat"/>
                <a:ea typeface="Montserrat"/>
                <a:cs typeface="Montserrat"/>
                <a:sym typeface="Montserrat"/>
              </a:rPr>
              <a:t>normalisedImages = faces - imagesMean</a:t>
            </a:r>
            <a:endParaRPr b="1" sz="1800">
              <a:solidFill>
                <a:srgbClr val="242729"/>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t/>
            </a:r>
            <a:endParaRPr b="1" sz="1800">
              <a:solidFill>
                <a:srgbClr val="242729"/>
              </a:solidFill>
              <a:latin typeface="Montserrat"/>
              <a:ea typeface="Montserrat"/>
              <a:cs typeface="Montserrat"/>
              <a:sym typeface="Montserrat"/>
            </a:endParaRPr>
          </a:p>
          <a:p>
            <a:pPr indent="-342900" lvl="0" marL="457200" rtl="0" algn="just">
              <a:spcBef>
                <a:spcPts val="0"/>
              </a:spcBef>
              <a:spcAft>
                <a:spcPts val="0"/>
              </a:spcAft>
              <a:buClr>
                <a:srgbClr val="242729"/>
              </a:buClr>
              <a:buSzPts val="1800"/>
              <a:buFont typeface="Montserrat"/>
              <a:buChar char="●"/>
            </a:pPr>
            <a:r>
              <a:rPr lang="en-US" sz="1800">
                <a:solidFill>
                  <a:srgbClr val="242729"/>
                </a:solidFill>
                <a:latin typeface="Montserrat"/>
                <a:ea typeface="Montserrat"/>
                <a:cs typeface="Montserrat"/>
                <a:sym typeface="Montserrat"/>
              </a:rPr>
              <a:t>Calculated covariance matrix as a product of normalized data and its transpose</a:t>
            </a:r>
            <a:endParaRPr sz="1800">
              <a:solidFill>
                <a:srgbClr val="242729"/>
              </a:solidFill>
              <a:latin typeface="Montserrat"/>
              <a:ea typeface="Montserrat"/>
              <a:cs typeface="Montserrat"/>
              <a:sym typeface="Montserrat"/>
            </a:endParaRPr>
          </a:p>
          <a:p>
            <a:pPr indent="0" lvl="0" marL="457200" rtl="0" algn="just">
              <a:spcBef>
                <a:spcPts val="0"/>
              </a:spcBef>
              <a:spcAft>
                <a:spcPts val="0"/>
              </a:spcAft>
              <a:buClr>
                <a:schemeClr val="dk1"/>
              </a:buClr>
              <a:buSzPts val="1100"/>
              <a:buFont typeface="Arial"/>
              <a:buNone/>
            </a:pPr>
            <a:r>
              <a:rPr b="1" lang="en-US" sz="1800">
                <a:solidFill>
                  <a:srgbClr val="242729"/>
                </a:solidFill>
                <a:latin typeface="Montserrat"/>
                <a:ea typeface="Montserrat"/>
                <a:cs typeface="Montserrat"/>
                <a:sym typeface="Montserrat"/>
              </a:rPr>
              <a:t>covarianceMatrix = (normalisedImages).dot(normalisedImages.T)</a:t>
            </a:r>
            <a:endParaRPr b="1" sz="1800">
              <a:solidFill>
                <a:srgbClr val="242729"/>
              </a:solidFill>
              <a:latin typeface="Montserrat"/>
              <a:ea typeface="Montserrat"/>
              <a:cs typeface="Montserrat"/>
              <a:sym typeface="Montserrat"/>
            </a:endParaRPr>
          </a:p>
          <a:p>
            <a:pPr indent="0" lvl="0" marL="457200" rtl="0" algn="just">
              <a:spcBef>
                <a:spcPts val="0"/>
              </a:spcBef>
              <a:spcAft>
                <a:spcPts val="0"/>
              </a:spcAft>
              <a:buClr>
                <a:schemeClr val="dk1"/>
              </a:buClr>
              <a:buSzPts val="1100"/>
              <a:buFont typeface="Arial"/>
              <a:buNone/>
            </a:pPr>
            <a:r>
              <a:t/>
            </a:r>
            <a:endParaRPr b="1" sz="1800">
              <a:solidFill>
                <a:srgbClr val="242729"/>
              </a:solidFill>
              <a:latin typeface="Montserrat"/>
              <a:ea typeface="Montserrat"/>
              <a:cs typeface="Montserrat"/>
              <a:sym typeface="Montserrat"/>
            </a:endParaRPr>
          </a:p>
          <a:p>
            <a:pPr indent="-342900" lvl="0" marL="457200" rtl="0" algn="just">
              <a:spcBef>
                <a:spcPts val="0"/>
              </a:spcBef>
              <a:spcAft>
                <a:spcPts val="0"/>
              </a:spcAft>
              <a:buClr>
                <a:srgbClr val="242729"/>
              </a:buClr>
              <a:buSzPts val="1800"/>
              <a:buFont typeface="Montserrat"/>
              <a:buChar char="●"/>
            </a:pPr>
            <a:r>
              <a:rPr lang="en-US" sz="1800">
                <a:solidFill>
                  <a:srgbClr val="242729"/>
                </a:solidFill>
                <a:latin typeface="Montserrat"/>
                <a:ea typeface="Montserrat"/>
                <a:cs typeface="Montserrat"/>
                <a:sym typeface="Montserrat"/>
              </a:rPr>
              <a:t>Computed eigenvalues and eigenvectors using linalg.eig</a:t>
            </a:r>
            <a:endParaRPr sz="1800">
              <a:solidFill>
                <a:srgbClr val="242729"/>
              </a:solidFill>
              <a:latin typeface="Montserrat"/>
              <a:ea typeface="Montserrat"/>
              <a:cs typeface="Montserrat"/>
              <a:sym typeface="Montserrat"/>
            </a:endParaRPr>
          </a:p>
          <a:p>
            <a:pPr indent="0" lvl="0" marL="457200" rtl="0" algn="just">
              <a:spcBef>
                <a:spcPts val="0"/>
              </a:spcBef>
              <a:spcAft>
                <a:spcPts val="0"/>
              </a:spcAft>
              <a:buClr>
                <a:schemeClr val="dk1"/>
              </a:buClr>
              <a:buSzPts val="1100"/>
              <a:buFont typeface="Arial"/>
              <a:buNone/>
            </a:pPr>
            <a:r>
              <a:rPr b="1" lang="en-US" sz="1800">
                <a:solidFill>
                  <a:schemeClr val="dk1"/>
                </a:solidFill>
                <a:latin typeface="Montserrat"/>
                <a:ea typeface="Montserrat"/>
                <a:cs typeface="Montserrat"/>
                <a:sym typeface="Montserrat"/>
              </a:rPr>
              <a:t>eigenValues, eigenVectors = np.linalg.eig(covarianceMatrix)</a:t>
            </a:r>
            <a:endParaRPr b="1" sz="1800">
              <a:solidFill>
                <a:schemeClr val="dk1"/>
              </a:solidFill>
              <a:latin typeface="Montserrat"/>
              <a:ea typeface="Montserrat"/>
              <a:cs typeface="Montserrat"/>
              <a:sym typeface="Montserrat"/>
            </a:endParaRPr>
          </a:p>
          <a:p>
            <a:pPr indent="0" lvl="0" marL="457200" rtl="0" algn="just">
              <a:spcBef>
                <a:spcPts val="0"/>
              </a:spcBef>
              <a:spcAft>
                <a:spcPts val="0"/>
              </a:spcAft>
              <a:buClr>
                <a:schemeClr val="dk1"/>
              </a:buClr>
              <a:buSzPts val="1100"/>
              <a:buFont typeface="Arial"/>
              <a:buNone/>
            </a:pPr>
            <a:r>
              <a:t/>
            </a:r>
            <a:endParaRPr sz="1800">
              <a:solidFill>
                <a:srgbClr val="242729"/>
              </a:solidFill>
              <a:latin typeface="Montserrat"/>
              <a:ea typeface="Montserrat"/>
              <a:cs typeface="Montserrat"/>
              <a:sym typeface="Montserrat"/>
            </a:endParaRPr>
          </a:p>
          <a:p>
            <a:pPr indent="-342900" lvl="0" marL="457200" rtl="0" algn="just">
              <a:spcBef>
                <a:spcPts val="0"/>
              </a:spcBef>
              <a:spcAft>
                <a:spcPts val="0"/>
              </a:spcAft>
              <a:buClr>
                <a:schemeClr val="dk1"/>
              </a:buClr>
              <a:buSzPts val="1800"/>
              <a:buFont typeface="Montserrat"/>
              <a:buChar char="●"/>
            </a:pPr>
            <a:r>
              <a:rPr lang="en-US" sz="1800">
                <a:solidFill>
                  <a:schemeClr val="dk1"/>
                </a:solidFill>
                <a:latin typeface="Montserrat"/>
                <a:ea typeface="Montserrat"/>
                <a:cs typeface="Montserrat"/>
                <a:sym typeface="Montserrat"/>
              </a:rPr>
              <a:t>Sorted the eigenvalues in descending order</a:t>
            </a:r>
            <a:endParaRPr sz="1800">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98" name="Shape 498"/>
        <p:cNvGrpSpPr/>
        <p:nvPr/>
      </p:nvGrpSpPr>
      <p:grpSpPr>
        <a:xfrm>
          <a:off x="0" y="0"/>
          <a:ext cx="0" cy="0"/>
          <a:chOff x="0" y="0"/>
          <a:chExt cx="0" cy="0"/>
        </a:xfrm>
      </p:grpSpPr>
      <p:sp>
        <p:nvSpPr>
          <p:cNvPr id="499" name="Google Shape;499;g713436c41d_0_122"/>
          <p:cNvSpPr/>
          <p:nvPr/>
        </p:nvSpPr>
        <p:spPr>
          <a:xfrm flipH="1" rot="5400000">
            <a:off x="0" y="5372100"/>
            <a:ext cx="1485900" cy="14859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0" name="Google Shape;500;g713436c41d_0_122"/>
          <p:cNvSpPr/>
          <p:nvPr/>
        </p:nvSpPr>
        <p:spPr>
          <a:xfrm>
            <a:off x="10058400" y="97712"/>
            <a:ext cx="2133600" cy="177900"/>
          </a:xfrm>
          <a:prstGeom prst="rect">
            <a:avLst/>
          </a:prstGeom>
          <a:solidFill>
            <a:srgbClr val="E65E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1" name="Google Shape;501;g713436c41d_0_12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02" name="Google Shape;502;g713436c41d_0_122"/>
          <p:cNvSpPr txBox="1"/>
          <p:nvPr/>
        </p:nvSpPr>
        <p:spPr>
          <a:xfrm>
            <a:off x="5208750" y="557650"/>
            <a:ext cx="6145200" cy="56358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1200"/>
              </a:spcBef>
              <a:spcAft>
                <a:spcPts val="0"/>
              </a:spcAft>
              <a:buSzPts val="1600"/>
              <a:buFont typeface="Montserrat"/>
              <a:buChar char="●"/>
            </a:pPr>
            <a:r>
              <a:rPr lang="en-US" sz="1600">
                <a:solidFill>
                  <a:schemeClr val="dk1"/>
                </a:solidFill>
                <a:highlight>
                  <a:schemeClr val="lt1"/>
                </a:highlight>
                <a:latin typeface="Montserrat"/>
                <a:ea typeface="Montserrat"/>
                <a:cs typeface="Montserrat"/>
                <a:sym typeface="Montserrat"/>
              </a:rPr>
              <a:t>From the adjacent figure, we can see how the variance increases with increase in number of PCs.</a:t>
            </a:r>
            <a:endParaRPr sz="1600">
              <a:solidFill>
                <a:schemeClr val="dk1"/>
              </a:solidFill>
              <a:highlight>
                <a:schemeClr val="lt1"/>
              </a:highlight>
              <a:latin typeface="Montserrat"/>
              <a:ea typeface="Montserrat"/>
              <a:cs typeface="Montserrat"/>
              <a:sym typeface="Montserrat"/>
            </a:endParaRPr>
          </a:p>
          <a:p>
            <a:pPr indent="-330200" lvl="0" marL="457200" rtl="0" algn="l">
              <a:lnSpc>
                <a:spcPct val="100000"/>
              </a:lnSpc>
              <a:spcBef>
                <a:spcPts val="0"/>
              </a:spcBef>
              <a:spcAft>
                <a:spcPts val="0"/>
              </a:spcAft>
              <a:buClr>
                <a:schemeClr val="dk1"/>
              </a:buClr>
              <a:buSzPts val="1600"/>
              <a:buFont typeface="Montserrat"/>
              <a:buChar char="●"/>
            </a:pPr>
            <a:r>
              <a:rPr lang="en-US" sz="1600">
                <a:solidFill>
                  <a:schemeClr val="dk1"/>
                </a:solidFill>
                <a:highlight>
                  <a:schemeClr val="lt1"/>
                </a:highlight>
                <a:latin typeface="Montserrat"/>
                <a:ea typeface="Montserrat"/>
                <a:cs typeface="Montserrat"/>
                <a:sym typeface="Montserrat"/>
              </a:rPr>
              <a:t>After a certain point, 100% variance is achieved and further increasing the number of PC is no longer useful.</a:t>
            </a:r>
            <a:endParaRPr sz="1600">
              <a:solidFill>
                <a:schemeClr val="dk1"/>
              </a:solidFill>
              <a:highlight>
                <a:schemeClr val="lt1"/>
              </a:highlight>
              <a:latin typeface="Montserrat"/>
              <a:ea typeface="Montserrat"/>
              <a:cs typeface="Montserrat"/>
              <a:sym typeface="Montserrat"/>
            </a:endParaRPr>
          </a:p>
        </p:txBody>
      </p:sp>
      <p:sp>
        <p:nvSpPr>
          <p:cNvPr id="503" name="Google Shape;503;g713436c41d_0_122"/>
          <p:cNvSpPr txBox="1"/>
          <p:nvPr/>
        </p:nvSpPr>
        <p:spPr>
          <a:xfrm>
            <a:off x="779478" y="3670941"/>
            <a:ext cx="4405200" cy="554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3600">
                <a:solidFill>
                  <a:schemeClr val="dk1"/>
                </a:solidFill>
                <a:latin typeface="Montserrat"/>
                <a:ea typeface="Montserrat"/>
                <a:cs typeface="Montserrat"/>
                <a:sym typeface="Montserrat"/>
              </a:rPr>
              <a:t>Number of PC’s Vs Variance</a:t>
            </a:r>
            <a:r>
              <a:rPr lang="en-US" sz="3600">
                <a:solidFill>
                  <a:schemeClr val="dk1"/>
                </a:solidFill>
                <a:latin typeface="Montserrat"/>
                <a:ea typeface="Montserrat"/>
                <a:cs typeface="Montserrat"/>
                <a:sym typeface="Montserrat"/>
              </a:rPr>
              <a:t> (without SCIKIT)</a:t>
            </a:r>
            <a:endParaRPr>
              <a:latin typeface="Montserrat"/>
              <a:ea typeface="Montserrat"/>
              <a:cs typeface="Montserrat"/>
              <a:sym typeface="Montserrat"/>
            </a:endParaRPr>
          </a:p>
        </p:txBody>
      </p:sp>
      <p:grpSp>
        <p:nvGrpSpPr>
          <p:cNvPr id="504" name="Google Shape;504;g713436c41d_0_122"/>
          <p:cNvGrpSpPr/>
          <p:nvPr/>
        </p:nvGrpSpPr>
        <p:grpSpPr>
          <a:xfrm>
            <a:off x="779478" y="1149606"/>
            <a:ext cx="2887310" cy="2151788"/>
            <a:chOff x="694817" y="1114149"/>
            <a:chExt cx="2887310" cy="2151788"/>
          </a:xfrm>
        </p:grpSpPr>
        <p:pic>
          <p:nvPicPr>
            <p:cNvPr id="505" name="Google Shape;505;g713436c41d_0_122"/>
            <p:cNvPicPr preferRelativeResize="0"/>
            <p:nvPr/>
          </p:nvPicPr>
          <p:blipFill rotWithShape="1">
            <a:blip r:embed="rId3">
              <a:alphaModFix/>
            </a:blip>
            <a:srcRect b="4519" l="11187" r="38511" t="2492"/>
            <a:stretch/>
          </p:blipFill>
          <p:spPr>
            <a:xfrm>
              <a:off x="694817" y="1114149"/>
              <a:ext cx="1992122" cy="1992122"/>
            </a:xfrm>
            <a:custGeom>
              <a:rect b="b" l="l" r="r" t="t"/>
              <a:pathLst>
                <a:path extrusionOk="0" h="4330700" w="4330700">
                  <a:moveTo>
                    <a:pt x="2165350" y="0"/>
                  </a:moveTo>
                  <a:lnTo>
                    <a:pt x="4330700" y="2165350"/>
                  </a:lnTo>
                  <a:lnTo>
                    <a:pt x="2165350" y="4330700"/>
                  </a:lnTo>
                  <a:lnTo>
                    <a:pt x="0" y="2165350"/>
                  </a:lnTo>
                  <a:close/>
                </a:path>
              </a:pathLst>
            </a:custGeom>
            <a:noFill/>
            <a:ln>
              <a:noFill/>
            </a:ln>
          </p:spPr>
        </p:pic>
        <p:pic>
          <p:nvPicPr>
            <p:cNvPr id="506" name="Google Shape;506;g713436c41d_0_122"/>
            <p:cNvPicPr preferRelativeResize="0"/>
            <p:nvPr/>
          </p:nvPicPr>
          <p:blipFill rotWithShape="1">
            <a:blip r:embed="rId3">
              <a:alphaModFix/>
            </a:blip>
            <a:srcRect b="4519" l="34517" r="15181" t="2492"/>
            <a:stretch/>
          </p:blipFill>
          <p:spPr>
            <a:xfrm>
              <a:off x="1590005" y="1114149"/>
              <a:ext cx="1992122" cy="1992122"/>
            </a:xfrm>
            <a:custGeom>
              <a:rect b="b" l="l" r="r" t="t"/>
              <a:pathLst>
                <a:path extrusionOk="0" h="4330700" w="4330700">
                  <a:moveTo>
                    <a:pt x="2165350" y="0"/>
                  </a:moveTo>
                  <a:lnTo>
                    <a:pt x="4330700" y="2165350"/>
                  </a:lnTo>
                  <a:lnTo>
                    <a:pt x="2165350" y="4330700"/>
                  </a:lnTo>
                  <a:lnTo>
                    <a:pt x="0" y="2165350"/>
                  </a:lnTo>
                  <a:close/>
                </a:path>
              </a:pathLst>
            </a:custGeom>
            <a:noFill/>
            <a:ln>
              <a:noFill/>
            </a:ln>
          </p:spPr>
        </p:pic>
        <p:sp>
          <p:nvSpPr>
            <p:cNvPr id="507" name="Google Shape;507;g713436c41d_0_122"/>
            <p:cNvSpPr/>
            <p:nvPr/>
          </p:nvSpPr>
          <p:spPr>
            <a:xfrm>
              <a:off x="1070238" y="1130237"/>
              <a:ext cx="2135700" cy="2135700"/>
            </a:xfrm>
            <a:prstGeom prst="diamond">
              <a:avLst/>
            </a:prstGeom>
            <a:solidFill>
              <a:schemeClr val="dk2">
                <a:alpha val="6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508" name="Google Shape;508;g713436c41d_0_122"/>
          <p:cNvPicPr preferRelativeResize="0"/>
          <p:nvPr/>
        </p:nvPicPr>
        <p:blipFill>
          <a:blip r:embed="rId4">
            <a:alphaModFix/>
          </a:blip>
          <a:stretch>
            <a:fillRect/>
          </a:stretch>
        </p:blipFill>
        <p:spPr>
          <a:xfrm>
            <a:off x="5814800" y="2264933"/>
            <a:ext cx="5031260" cy="44565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12" name="Shape 512"/>
        <p:cNvGrpSpPr/>
        <p:nvPr/>
      </p:nvGrpSpPr>
      <p:grpSpPr>
        <a:xfrm>
          <a:off x="0" y="0"/>
          <a:ext cx="0" cy="0"/>
          <a:chOff x="0" y="0"/>
          <a:chExt cx="0" cy="0"/>
        </a:xfrm>
      </p:grpSpPr>
      <p:sp>
        <p:nvSpPr>
          <p:cNvPr id="513" name="Google Shape;513;g713436c41d_0_139"/>
          <p:cNvSpPr/>
          <p:nvPr/>
        </p:nvSpPr>
        <p:spPr>
          <a:xfrm flipH="1" rot="-5400000">
            <a:off x="5338916" y="-1"/>
            <a:ext cx="6853200" cy="68532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4" name="Google Shape;514;g713436c41d_0_139"/>
          <p:cNvSpPr/>
          <p:nvPr/>
        </p:nvSpPr>
        <p:spPr>
          <a:xfrm flipH="1" rot="5400000">
            <a:off x="0" y="5372100"/>
            <a:ext cx="1485900" cy="1485900"/>
          </a:xfrm>
          <a:prstGeom prst="rtTriangle">
            <a:avLst/>
          </a:prstGeom>
          <a:solidFill>
            <a:srgbClr val="E65E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5" name="Google Shape;515;g713436c41d_0_139"/>
          <p:cNvSpPr txBox="1"/>
          <p:nvPr/>
        </p:nvSpPr>
        <p:spPr>
          <a:xfrm>
            <a:off x="690563" y="314325"/>
            <a:ext cx="10808400" cy="554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1100"/>
              <a:buNone/>
            </a:pPr>
            <a:r>
              <a:rPr b="1" lang="en-US" sz="3600">
                <a:solidFill>
                  <a:srgbClr val="252831"/>
                </a:solidFill>
                <a:latin typeface="Montserrat"/>
                <a:ea typeface="Montserrat"/>
                <a:cs typeface="Montserrat"/>
                <a:sym typeface="Montserrat"/>
              </a:rPr>
              <a:t>CONCLUSION</a:t>
            </a:r>
            <a:endParaRPr b="1" sz="3600">
              <a:latin typeface="Montserrat"/>
              <a:ea typeface="Montserrat"/>
              <a:cs typeface="Montserrat"/>
              <a:sym typeface="Montserrat"/>
            </a:endParaRPr>
          </a:p>
        </p:txBody>
      </p:sp>
      <p:sp>
        <p:nvSpPr>
          <p:cNvPr id="516" name="Google Shape;516;g713436c41d_0_139"/>
          <p:cNvSpPr txBox="1"/>
          <p:nvPr/>
        </p:nvSpPr>
        <p:spPr>
          <a:xfrm>
            <a:off x="1140900" y="1316425"/>
            <a:ext cx="11421600" cy="4225200"/>
          </a:xfrm>
          <a:prstGeom prst="rect">
            <a:avLst/>
          </a:prstGeom>
          <a:noFill/>
          <a:ln>
            <a:noFill/>
          </a:ln>
        </p:spPr>
        <p:txBody>
          <a:bodyPr anchorCtr="0" anchor="t" bIns="91425" lIns="91425" spcFirstLastPara="1" rIns="91425" wrap="square" tIns="91425">
            <a:noAutofit/>
          </a:bodyPr>
          <a:lstStyle/>
          <a:p>
            <a:pPr indent="0" lvl="0" marL="457200" rtl="0" algn="just">
              <a:spcBef>
                <a:spcPts val="0"/>
              </a:spcBef>
              <a:spcAft>
                <a:spcPts val="0"/>
              </a:spcAft>
              <a:buNone/>
            </a:pPr>
            <a:r>
              <a:t/>
            </a:r>
            <a:endParaRPr sz="1800">
              <a:solidFill>
                <a:srgbClr val="242729"/>
              </a:solidFill>
              <a:latin typeface="Montserrat"/>
              <a:ea typeface="Montserrat"/>
              <a:cs typeface="Montserrat"/>
              <a:sym typeface="Montserrat"/>
            </a:endParaRPr>
          </a:p>
          <a:p>
            <a:pPr indent="-381000" lvl="0" marL="457200" rtl="0" algn="just">
              <a:spcBef>
                <a:spcPts val="0"/>
              </a:spcBef>
              <a:spcAft>
                <a:spcPts val="0"/>
              </a:spcAft>
              <a:buClr>
                <a:srgbClr val="242729"/>
              </a:buClr>
              <a:buSzPts val="2400"/>
              <a:buFont typeface="Montserrat"/>
              <a:buChar char="●"/>
            </a:pPr>
            <a:r>
              <a:rPr lang="en-US" sz="2400">
                <a:solidFill>
                  <a:srgbClr val="242729"/>
                </a:solidFill>
                <a:latin typeface="Montserrat"/>
                <a:ea typeface="Montserrat"/>
                <a:cs typeface="Montserrat"/>
                <a:sym typeface="Montserrat"/>
              </a:rPr>
              <a:t>As we increase the Number of Principal </a:t>
            </a:r>
            <a:r>
              <a:rPr lang="en-US" sz="2400">
                <a:solidFill>
                  <a:srgbClr val="242729"/>
                </a:solidFill>
                <a:latin typeface="Montserrat"/>
                <a:ea typeface="Montserrat"/>
                <a:cs typeface="Montserrat"/>
                <a:sym typeface="Montserrat"/>
              </a:rPr>
              <a:t>Components</a:t>
            </a:r>
            <a:r>
              <a:rPr lang="en-US" sz="2400">
                <a:solidFill>
                  <a:srgbClr val="242729"/>
                </a:solidFill>
                <a:latin typeface="Montserrat"/>
                <a:ea typeface="Montserrat"/>
                <a:cs typeface="Montserrat"/>
                <a:sym typeface="Montserrat"/>
              </a:rPr>
              <a:t>, </a:t>
            </a:r>
            <a:endParaRPr sz="2400">
              <a:solidFill>
                <a:srgbClr val="242729"/>
              </a:solidFill>
              <a:latin typeface="Montserrat"/>
              <a:ea typeface="Montserrat"/>
              <a:cs typeface="Montserrat"/>
              <a:sym typeface="Montserrat"/>
            </a:endParaRPr>
          </a:p>
          <a:p>
            <a:pPr indent="0" lvl="0" marL="457200" rtl="0" algn="just">
              <a:spcBef>
                <a:spcPts val="0"/>
              </a:spcBef>
              <a:spcAft>
                <a:spcPts val="0"/>
              </a:spcAft>
              <a:buNone/>
            </a:pPr>
            <a:r>
              <a:rPr lang="en-US" sz="2400">
                <a:solidFill>
                  <a:srgbClr val="242729"/>
                </a:solidFill>
                <a:latin typeface="Montserrat"/>
                <a:ea typeface="Montserrat"/>
                <a:cs typeface="Montserrat"/>
                <a:sym typeface="Montserrat"/>
              </a:rPr>
              <a:t>Image </a:t>
            </a:r>
            <a:r>
              <a:rPr lang="en-US" sz="2400">
                <a:solidFill>
                  <a:srgbClr val="242729"/>
                </a:solidFill>
                <a:latin typeface="Montserrat"/>
                <a:ea typeface="Montserrat"/>
                <a:cs typeface="Montserrat"/>
                <a:sym typeface="Montserrat"/>
              </a:rPr>
              <a:t>reconstruction</a:t>
            </a:r>
            <a:r>
              <a:rPr lang="en-US" sz="2400">
                <a:solidFill>
                  <a:srgbClr val="242729"/>
                </a:solidFill>
                <a:latin typeface="Montserrat"/>
                <a:ea typeface="Montserrat"/>
                <a:cs typeface="Montserrat"/>
                <a:sym typeface="Montserrat"/>
              </a:rPr>
              <a:t> Quality increases</a:t>
            </a:r>
            <a:endParaRPr sz="2400">
              <a:solidFill>
                <a:srgbClr val="242729"/>
              </a:solidFill>
              <a:latin typeface="Montserrat"/>
              <a:ea typeface="Montserrat"/>
              <a:cs typeface="Montserrat"/>
              <a:sym typeface="Montserrat"/>
            </a:endParaRPr>
          </a:p>
          <a:p>
            <a:pPr indent="0" lvl="0" marL="0" rtl="0" algn="just">
              <a:spcBef>
                <a:spcPts val="0"/>
              </a:spcBef>
              <a:spcAft>
                <a:spcPts val="0"/>
              </a:spcAft>
              <a:buNone/>
            </a:pPr>
            <a:r>
              <a:t/>
            </a:r>
            <a:endParaRPr sz="2400">
              <a:solidFill>
                <a:srgbClr val="242729"/>
              </a:solidFill>
              <a:latin typeface="Montserrat"/>
              <a:ea typeface="Montserrat"/>
              <a:cs typeface="Montserrat"/>
              <a:sym typeface="Montserrat"/>
            </a:endParaRPr>
          </a:p>
          <a:p>
            <a:pPr indent="-381000" lvl="0" marL="457200" rtl="0" algn="just">
              <a:spcBef>
                <a:spcPts val="0"/>
              </a:spcBef>
              <a:spcAft>
                <a:spcPts val="0"/>
              </a:spcAft>
              <a:buClr>
                <a:srgbClr val="242729"/>
              </a:buClr>
              <a:buSzPts val="2400"/>
              <a:buFont typeface="Montserrat"/>
              <a:buChar char="●"/>
            </a:pPr>
            <a:r>
              <a:rPr lang="en-US" sz="2400">
                <a:solidFill>
                  <a:srgbClr val="242729"/>
                </a:solidFill>
                <a:latin typeface="Montserrat"/>
                <a:ea typeface="Montserrat"/>
                <a:cs typeface="Montserrat"/>
                <a:sym typeface="Montserrat"/>
              </a:rPr>
              <a:t>File Size is Drastically Reduced</a:t>
            </a:r>
            <a:endParaRPr sz="2400">
              <a:solidFill>
                <a:srgbClr val="242729"/>
              </a:solidFill>
              <a:latin typeface="Montserrat"/>
              <a:ea typeface="Montserrat"/>
              <a:cs typeface="Montserrat"/>
              <a:sym typeface="Montserrat"/>
            </a:endParaRPr>
          </a:p>
          <a:p>
            <a:pPr indent="0" lvl="0" marL="0" rtl="0" algn="just">
              <a:spcBef>
                <a:spcPts val="0"/>
              </a:spcBef>
              <a:spcAft>
                <a:spcPts val="0"/>
              </a:spcAft>
              <a:buNone/>
            </a:pPr>
            <a:r>
              <a:t/>
            </a:r>
            <a:endParaRPr sz="2400">
              <a:solidFill>
                <a:srgbClr val="242729"/>
              </a:solidFill>
              <a:latin typeface="Montserrat"/>
              <a:ea typeface="Montserrat"/>
              <a:cs typeface="Montserrat"/>
              <a:sym typeface="Montserrat"/>
            </a:endParaRPr>
          </a:p>
          <a:p>
            <a:pPr indent="-381000" lvl="0" marL="457200" rtl="0" algn="just">
              <a:spcBef>
                <a:spcPts val="0"/>
              </a:spcBef>
              <a:spcAft>
                <a:spcPts val="0"/>
              </a:spcAft>
              <a:buClr>
                <a:srgbClr val="242729"/>
              </a:buClr>
              <a:buSzPts val="2400"/>
              <a:buFont typeface="Montserrat"/>
              <a:buChar char="●"/>
            </a:pPr>
            <a:r>
              <a:rPr lang="en-US" sz="2400">
                <a:solidFill>
                  <a:srgbClr val="242729"/>
                </a:solidFill>
                <a:latin typeface="Montserrat"/>
                <a:ea typeface="Montserrat"/>
                <a:cs typeface="Montserrat"/>
                <a:sym typeface="Montserrat"/>
              </a:rPr>
              <a:t>512 components instead of 4096 can explain 99% of the Variance!!</a:t>
            </a:r>
            <a:endParaRPr sz="2400">
              <a:solidFill>
                <a:srgbClr val="242729"/>
              </a:solidFill>
              <a:latin typeface="Montserrat"/>
              <a:ea typeface="Montserrat"/>
              <a:cs typeface="Montserrat"/>
              <a:sym typeface="Montserrat"/>
            </a:endParaRPr>
          </a:p>
          <a:p>
            <a:pPr indent="0" lvl="0" marL="457200" rtl="0" algn="just">
              <a:spcBef>
                <a:spcPts val="0"/>
              </a:spcBef>
              <a:spcAft>
                <a:spcPts val="0"/>
              </a:spcAft>
              <a:buNone/>
            </a:pPr>
            <a:r>
              <a:t/>
            </a:r>
            <a:endParaRPr sz="2400">
              <a:solidFill>
                <a:srgbClr val="242729"/>
              </a:solidFill>
              <a:latin typeface="Montserrat"/>
              <a:ea typeface="Montserrat"/>
              <a:cs typeface="Montserrat"/>
              <a:sym typeface="Montserrat"/>
            </a:endParaRPr>
          </a:p>
          <a:p>
            <a:pPr indent="0" lvl="0" marL="457200" rtl="0" algn="just">
              <a:spcBef>
                <a:spcPts val="0"/>
              </a:spcBef>
              <a:spcAft>
                <a:spcPts val="0"/>
              </a:spcAft>
              <a:buNone/>
            </a:pPr>
            <a:r>
              <a:t/>
            </a:r>
            <a:endParaRPr sz="2400">
              <a:solidFill>
                <a:srgbClr val="242729"/>
              </a:solidFill>
              <a:latin typeface="Montserrat"/>
              <a:ea typeface="Montserrat"/>
              <a:cs typeface="Montserrat"/>
              <a:sym typeface="Montserrat"/>
            </a:endParaRPr>
          </a:p>
          <a:p>
            <a:pPr indent="0" lvl="0" marL="457200" rtl="0" algn="just">
              <a:spcBef>
                <a:spcPts val="0"/>
              </a:spcBef>
              <a:spcAft>
                <a:spcPts val="0"/>
              </a:spcAft>
              <a:buNone/>
            </a:pPr>
            <a:r>
              <a:t/>
            </a:r>
            <a:endParaRPr sz="2400">
              <a:solidFill>
                <a:srgbClr val="242729"/>
              </a:solidFill>
              <a:latin typeface="Montserrat"/>
              <a:ea typeface="Montserrat"/>
              <a:cs typeface="Montserrat"/>
              <a:sym typeface="Montserrat"/>
            </a:endParaRPr>
          </a:p>
          <a:p>
            <a:pPr indent="0" lvl="0" marL="457200" rtl="0" algn="just">
              <a:spcBef>
                <a:spcPts val="0"/>
              </a:spcBef>
              <a:spcAft>
                <a:spcPts val="0"/>
              </a:spcAft>
              <a:buNone/>
            </a:pPr>
            <a:r>
              <a:t/>
            </a:r>
            <a:endParaRPr sz="2400">
              <a:solidFill>
                <a:srgbClr val="242729"/>
              </a:solidFill>
              <a:latin typeface="Montserrat"/>
              <a:ea typeface="Montserrat"/>
              <a:cs typeface="Montserrat"/>
              <a:sym typeface="Montserrat"/>
            </a:endParaRPr>
          </a:p>
          <a:p>
            <a:pPr indent="0" lvl="0" marL="457200" rtl="0" algn="just">
              <a:spcBef>
                <a:spcPts val="0"/>
              </a:spcBef>
              <a:spcAft>
                <a:spcPts val="0"/>
              </a:spcAft>
              <a:buNone/>
            </a:pPr>
            <a:r>
              <a:t/>
            </a:r>
            <a:endParaRPr sz="2400">
              <a:solidFill>
                <a:srgbClr val="242729"/>
              </a:solidFill>
              <a:latin typeface="Montserrat"/>
              <a:ea typeface="Montserrat"/>
              <a:cs typeface="Montserrat"/>
              <a:sym typeface="Montserrat"/>
            </a:endParaRPr>
          </a:p>
          <a:p>
            <a:pPr indent="0" lvl="0" marL="457200" rtl="0" algn="just">
              <a:spcBef>
                <a:spcPts val="0"/>
              </a:spcBef>
              <a:spcAft>
                <a:spcPts val="0"/>
              </a:spcAft>
              <a:buNone/>
            </a:pPr>
            <a:r>
              <a:t/>
            </a:r>
            <a:endParaRPr sz="2400">
              <a:solidFill>
                <a:srgbClr val="242729"/>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20" name="Shape 520"/>
        <p:cNvGrpSpPr/>
        <p:nvPr/>
      </p:nvGrpSpPr>
      <p:grpSpPr>
        <a:xfrm>
          <a:off x="0" y="0"/>
          <a:ext cx="0" cy="0"/>
          <a:chOff x="0" y="0"/>
          <a:chExt cx="0" cy="0"/>
        </a:xfrm>
      </p:grpSpPr>
      <p:sp>
        <p:nvSpPr>
          <p:cNvPr id="521" name="Google Shape;521;g8101db04c7_0_377"/>
          <p:cNvSpPr/>
          <p:nvPr/>
        </p:nvSpPr>
        <p:spPr>
          <a:xfrm flipH="1" rot="5400000">
            <a:off x="0" y="5372100"/>
            <a:ext cx="1485900" cy="14859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2" name="Google Shape;522;g8101db04c7_0_377"/>
          <p:cNvSpPr/>
          <p:nvPr/>
        </p:nvSpPr>
        <p:spPr>
          <a:xfrm>
            <a:off x="10058400" y="97712"/>
            <a:ext cx="2133600" cy="177900"/>
          </a:xfrm>
          <a:prstGeom prst="rect">
            <a:avLst/>
          </a:prstGeom>
          <a:solidFill>
            <a:srgbClr val="E65E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3" name="Google Shape;523;g8101db04c7_0_377"/>
          <p:cNvSpPr txBox="1"/>
          <p:nvPr/>
        </p:nvSpPr>
        <p:spPr>
          <a:xfrm>
            <a:off x="690563" y="314325"/>
            <a:ext cx="10808400" cy="554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3600">
                <a:solidFill>
                  <a:schemeClr val="dk1"/>
                </a:solidFill>
                <a:latin typeface="Montserrat"/>
                <a:ea typeface="Montserrat"/>
                <a:cs typeface="Montserrat"/>
                <a:sym typeface="Montserrat"/>
              </a:rPr>
              <a:t>LIMITATIONS OF PCA </a:t>
            </a:r>
            <a:endParaRPr>
              <a:latin typeface="Montserrat"/>
              <a:ea typeface="Montserrat"/>
              <a:cs typeface="Montserrat"/>
              <a:sym typeface="Montserrat"/>
            </a:endParaRPr>
          </a:p>
        </p:txBody>
      </p:sp>
      <p:sp>
        <p:nvSpPr>
          <p:cNvPr id="524" name="Google Shape;524;g8101db04c7_0_37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525" name="Google Shape;525;g8101db04c7_0_377"/>
          <p:cNvGrpSpPr/>
          <p:nvPr/>
        </p:nvGrpSpPr>
        <p:grpSpPr>
          <a:xfrm>
            <a:off x="1854946" y="1097209"/>
            <a:ext cx="8481858" cy="4766836"/>
            <a:chOff x="2016807" y="1579903"/>
            <a:chExt cx="7258136" cy="4079100"/>
          </a:xfrm>
        </p:grpSpPr>
        <p:sp>
          <p:nvSpPr>
            <p:cNvPr id="526" name="Google Shape;526;g8101db04c7_0_377"/>
            <p:cNvSpPr/>
            <p:nvPr/>
          </p:nvSpPr>
          <p:spPr>
            <a:xfrm>
              <a:off x="2016807" y="1579903"/>
              <a:ext cx="4079100" cy="4079100"/>
            </a:xfrm>
            <a:prstGeom prst="ellipse">
              <a:avLst/>
            </a:prstGeom>
            <a:solidFill>
              <a:schemeClr val="accent1">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7" name="Google Shape;527;g8101db04c7_0_377"/>
            <p:cNvSpPr/>
            <p:nvPr/>
          </p:nvSpPr>
          <p:spPr>
            <a:xfrm>
              <a:off x="5195843" y="1579903"/>
              <a:ext cx="4079100" cy="4079100"/>
            </a:xfrm>
            <a:prstGeom prst="ellipse">
              <a:avLst/>
            </a:prstGeom>
            <a:solidFill>
              <a:srgbClr val="EF929E">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28" name="Google Shape;528;g8101db04c7_0_377"/>
          <p:cNvSpPr/>
          <p:nvPr/>
        </p:nvSpPr>
        <p:spPr>
          <a:xfrm flipH="1">
            <a:off x="10459200" y="1350583"/>
            <a:ext cx="1732800" cy="963900"/>
          </a:xfrm>
          <a:prstGeom prst="homePlate">
            <a:avLst>
              <a:gd fmla="val 50000" name="adj"/>
            </a:avLst>
          </a:prstGeom>
          <a:solidFill>
            <a:srgbClr val="EF929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9" name="Google Shape;529;g8101db04c7_0_377"/>
          <p:cNvSpPr/>
          <p:nvPr/>
        </p:nvSpPr>
        <p:spPr>
          <a:xfrm>
            <a:off x="0" y="1350583"/>
            <a:ext cx="1732800" cy="963900"/>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0" name="Google Shape;530;g8101db04c7_0_377"/>
          <p:cNvSpPr txBox="1"/>
          <p:nvPr/>
        </p:nvSpPr>
        <p:spPr>
          <a:xfrm>
            <a:off x="1143000" y="2134813"/>
            <a:ext cx="9906000" cy="7386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a:p>
        </p:txBody>
      </p:sp>
      <p:sp>
        <p:nvSpPr>
          <p:cNvPr id="531" name="Google Shape;531;g8101db04c7_0_377"/>
          <p:cNvSpPr txBox="1"/>
          <p:nvPr/>
        </p:nvSpPr>
        <p:spPr>
          <a:xfrm>
            <a:off x="2728950" y="2118650"/>
            <a:ext cx="2527200" cy="27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000">
              <a:solidFill>
                <a:srgbClr val="252831"/>
              </a:solidFill>
              <a:latin typeface="Montserrat"/>
              <a:ea typeface="Montserrat"/>
              <a:cs typeface="Montserrat"/>
              <a:sym typeface="Montserrat"/>
            </a:endParaRPr>
          </a:p>
          <a:p>
            <a:pPr indent="0" lvl="0" marL="0" rtl="0" algn="l">
              <a:spcBef>
                <a:spcPts val="0"/>
              </a:spcBef>
              <a:spcAft>
                <a:spcPts val="0"/>
              </a:spcAft>
              <a:buNone/>
            </a:pPr>
            <a:r>
              <a:t/>
            </a:r>
            <a:endParaRPr b="1" sz="2000">
              <a:solidFill>
                <a:srgbClr val="252831"/>
              </a:solidFill>
              <a:latin typeface="Montserrat"/>
              <a:ea typeface="Montserrat"/>
              <a:cs typeface="Montserrat"/>
              <a:sym typeface="Montserrat"/>
            </a:endParaRPr>
          </a:p>
          <a:p>
            <a:pPr indent="0" lvl="0" marL="0" rtl="0" algn="l">
              <a:spcBef>
                <a:spcPts val="0"/>
              </a:spcBef>
              <a:spcAft>
                <a:spcPts val="0"/>
              </a:spcAft>
              <a:buNone/>
            </a:pPr>
            <a:r>
              <a:rPr b="1" lang="en-US" sz="2000">
                <a:solidFill>
                  <a:srgbClr val="252831"/>
                </a:solidFill>
                <a:latin typeface="Montserrat"/>
                <a:ea typeface="Montserrat"/>
                <a:cs typeface="Montserrat"/>
                <a:sym typeface="Montserrat"/>
              </a:rPr>
              <a:t>PCA does not necessarily help segmenting or separating data.</a:t>
            </a:r>
            <a:endParaRPr b="1">
              <a:latin typeface="Montserrat"/>
              <a:ea typeface="Montserrat"/>
              <a:cs typeface="Montserrat"/>
              <a:sym typeface="Montserrat"/>
            </a:endParaRPr>
          </a:p>
        </p:txBody>
      </p:sp>
      <p:sp>
        <p:nvSpPr>
          <p:cNvPr id="532" name="Google Shape;532;g8101db04c7_0_377"/>
          <p:cNvSpPr txBox="1"/>
          <p:nvPr/>
        </p:nvSpPr>
        <p:spPr>
          <a:xfrm>
            <a:off x="6919950" y="1890050"/>
            <a:ext cx="2527200" cy="27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solidFill>
                  <a:srgbClr val="252831"/>
                </a:solidFill>
                <a:latin typeface="Montserrat"/>
                <a:ea typeface="Montserrat"/>
                <a:cs typeface="Montserrat"/>
                <a:sym typeface="Montserrat"/>
              </a:rPr>
              <a:t>PCA generates principal components, which are linear combinations of the original features. </a:t>
            </a:r>
            <a:endParaRPr b="1" sz="1350">
              <a:solidFill>
                <a:srgbClr val="3A3B41"/>
              </a:solidFill>
              <a:highlight>
                <a:srgbClr val="FFFFFF"/>
              </a:highlight>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36" name="Shape 536"/>
        <p:cNvGrpSpPr/>
        <p:nvPr/>
      </p:nvGrpSpPr>
      <p:grpSpPr>
        <a:xfrm>
          <a:off x="0" y="0"/>
          <a:ext cx="0" cy="0"/>
          <a:chOff x="0" y="0"/>
          <a:chExt cx="0" cy="0"/>
        </a:xfrm>
      </p:grpSpPr>
      <p:sp>
        <p:nvSpPr>
          <p:cNvPr id="537" name="Google Shape;537;g712afe7f6b_0_233"/>
          <p:cNvSpPr/>
          <p:nvPr/>
        </p:nvSpPr>
        <p:spPr>
          <a:xfrm flipH="1" rot="5400000">
            <a:off x="0" y="5372100"/>
            <a:ext cx="1485900" cy="14859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8" name="Google Shape;538;g712afe7f6b_0_233"/>
          <p:cNvSpPr/>
          <p:nvPr/>
        </p:nvSpPr>
        <p:spPr>
          <a:xfrm>
            <a:off x="10058400" y="97712"/>
            <a:ext cx="2133600" cy="177900"/>
          </a:xfrm>
          <a:prstGeom prst="rect">
            <a:avLst/>
          </a:prstGeom>
          <a:solidFill>
            <a:srgbClr val="E65E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9" name="Google Shape;539;g712afe7f6b_0_233"/>
          <p:cNvSpPr txBox="1"/>
          <p:nvPr/>
        </p:nvSpPr>
        <p:spPr>
          <a:xfrm>
            <a:off x="690563" y="314325"/>
            <a:ext cx="10808400" cy="554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3600">
                <a:solidFill>
                  <a:schemeClr val="dk1"/>
                </a:solidFill>
                <a:latin typeface="Montserrat"/>
                <a:ea typeface="Montserrat"/>
                <a:cs typeface="Montserrat"/>
                <a:sym typeface="Montserrat"/>
              </a:rPr>
              <a:t>LIMITATIONS OF PCA - Separating Data</a:t>
            </a:r>
            <a:endParaRPr>
              <a:latin typeface="Montserrat"/>
              <a:ea typeface="Montserrat"/>
              <a:cs typeface="Montserrat"/>
              <a:sym typeface="Montserrat"/>
            </a:endParaRPr>
          </a:p>
        </p:txBody>
      </p:sp>
      <p:sp>
        <p:nvSpPr>
          <p:cNvPr id="540" name="Google Shape;540;g712afe7f6b_0_23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541" name="Google Shape;541;g712afe7f6b_0_233"/>
          <p:cNvGrpSpPr/>
          <p:nvPr/>
        </p:nvGrpSpPr>
        <p:grpSpPr>
          <a:xfrm>
            <a:off x="1854946" y="1097209"/>
            <a:ext cx="8481858" cy="4766836"/>
            <a:chOff x="2016807" y="1579903"/>
            <a:chExt cx="7258136" cy="4079100"/>
          </a:xfrm>
        </p:grpSpPr>
        <p:sp>
          <p:nvSpPr>
            <p:cNvPr id="542" name="Google Shape;542;g712afe7f6b_0_233"/>
            <p:cNvSpPr/>
            <p:nvPr/>
          </p:nvSpPr>
          <p:spPr>
            <a:xfrm>
              <a:off x="2016807" y="1579903"/>
              <a:ext cx="4079100" cy="4079100"/>
            </a:xfrm>
            <a:prstGeom prst="ellipse">
              <a:avLst/>
            </a:prstGeom>
            <a:solidFill>
              <a:schemeClr val="accent1">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3" name="Google Shape;543;g712afe7f6b_0_233"/>
            <p:cNvSpPr/>
            <p:nvPr/>
          </p:nvSpPr>
          <p:spPr>
            <a:xfrm>
              <a:off x="5195843" y="1579903"/>
              <a:ext cx="4079100" cy="4079100"/>
            </a:xfrm>
            <a:prstGeom prst="ellipse">
              <a:avLst/>
            </a:prstGeom>
            <a:solidFill>
              <a:srgbClr val="EF929E">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44" name="Google Shape;544;g712afe7f6b_0_233"/>
          <p:cNvSpPr/>
          <p:nvPr/>
        </p:nvSpPr>
        <p:spPr>
          <a:xfrm flipH="1">
            <a:off x="10459200" y="1350583"/>
            <a:ext cx="1732800" cy="963900"/>
          </a:xfrm>
          <a:prstGeom prst="homePlate">
            <a:avLst>
              <a:gd fmla="val 50000" name="adj"/>
            </a:avLst>
          </a:prstGeom>
          <a:solidFill>
            <a:srgbClr val="EF929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5" name="Google Shape;545;g712afe7f6b_0_233"/>
          <p:cNvSpPr/>
          <p:nvPr/>
        </p:nvSpPr>
        <p:spPr>
          <a:xfrm>
            <a:off x="0" y="1350583"/>
            <a:ext cx="1732800" cy="963900"/>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6" name="Google Shape;546;g712afe7f6b_0_233"/>
          <p:cNvSpPr txBox="1"/>
          <p:nvPr/>
        </p:nvSpPr>
        <p:spPr>
          <a:xfrm>
            <a:off x="1143000" y="2134813"/>
            <a:ext cx="9906000" cy="7386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a:p>
        </p:txBody>
      </p:sp>
      <p:sp>
        <p:nvSpPr>
          <p:cNvPr id="547" name="Google Shape;547;g712afe7f6b_0_233"/>
          <p:cNvSpPr txBox="1"/>
          <p:nvPr/>
        </p:nvSpPr>
        <p:spPr>
          <a:xfrm>
            <a:off x="990600" y="1144297"/>
            <a:ext cx="9906000" cy="2884200"/>
          </a:xfrm>
          <a:prstGeom prst="rect">
            <a:avLst/>
          </a:prstGeom>
          <a:noFill/>
          <a:ln>
            <a:noFill/>
          </a:ln>
        </p:spPr>
        <p:txBody>
          <a:bodyPr anchorCtr="0" anchor="t" bIns="0" lIns="0" spcFirstLastPara="1" rIns="0" wrap="square" tIns="0">
            <a:noAutofit/>
          </a:bodyPr>
          <a:lstStyle/>
          <a:p>
            <a:pPr indent="-355600" lvl="0" marL="457200" marR="0" rtl="0" algn="l">
              <a:spcBef>
                <a:spcPts val="0"/>
              </a:spcBef>
              <a:spcAft>
                <a:spcPts val="0"/>
              </a:spcAft>
              <a:buClr>
                <a:srgbClr val="252831"/>
              </a:buClr>
              <a:buSzPts val="2000"/>
              <a:buFont typeface="Montserrat Light"/>
              <a:buChar char="●"/>
            </a:pPr>
            <a:r>
              <a:rPr lang="en-US" sz="2000">
                <a:solidFill>
                  <a:srgbClr val="252831"/>
                </a:solidFill>
                <a:latin typeface="Montserrat Light"/>
                <a:ea typeface="Montserrat Light"/>
                <a:cs typeface="Montserrat Light"/>
                <a:sym typeface="Montserrat Light"/>
              </a:rPr>
              <a:t>PCA does not necessarily help segmenting or separating data, and thus does not necessarily improve modeling.</a:t>
            </a:r>
            <a:endParaRPr sz="2000">
              <a:solidFill>
                <a:srgbClr val="252831"/>
              </a:solidFill>
              <a:latin typeface="Montserrat Light"/>
              <a:ea typeface="Montserrat Light"/>
              <a:cs typeface="Montserrat Light"/>
              <a:sym typeface="Montserrat Light"/>
            </a:endParaRPr>
          </a:p>
          <a:p>
            <a:pPr indent="0" lvl="0" marL="0" marR="0" rtl="0" algn="l">
              <a:spcBef>
                <a:spcPts val="0"/>
              </a:spcBef>
              <a:spcAft>
                <a:spcPts val="0"/>
              </a:spcAft>
              <a:buNone/>
            </a:pPr>
            <a:r>
              <a:t/>
            </a:r>
            <a:endParaRPr sz="2000">
              <a:solidFill>
                <a:srgbClr val="252831"/>
              </a:solidFill>
              <a:latin typeface="Montserrat Light"/>
              <a:ea typeface="Montserrat Light"/>
              <a:cs typeface="Montserrat Light"/>
              <a:sym typeface="Montserrat Light"/>
            </a:endParaRPr>
          </a:p>
          <a:p>
            <a:pPr indent="0" lvl="0" marL="0" marR="0" rtl="0" algn="l">
              <a:spcBef>
                <a:spcPts val="0"/>
              </a:spcBef>
              <a:spcAft>
                <a:spcPts val="0"/>
              </a:spcAft>
              <a:buNone/>
            </a:pPr>
            <a:r>
              <a:t/>
            </a:r>
            <a:endParaRPr sz="1350">
              <a:solidFill>
                <a:srgbClr val="3A3B41"/>
              </a:solidFill>
              <a:highlight>
                <a:srgbClr val="FFFFFF"/>
              </a:highlight>
            </a:endParaRPr>
          </a:p>
        </p:txBody>
      </p:sp>
      <p:pic>
        <p:nvPicPr>
          <p:cNvPr id="548" name="Google Shape;548;g712afe7f6b_0_233"/>
          <p:cNvPicPr preferRelativeResize="0"/>
          <p:nvPr/>
        </p:nvPicPr>
        <p:blipFill>
          <a:blip r:embed="rId3">
            <a:alphaModFix/>
          </a:blip>
          <a:stretch>
            <a:fillRect/>
          </a:stretch>
        </p:blipFill>
        <p:spPr>
          <a:xfrm>
            <a:off x="1262150" y="1872500"/>
            <a:ext cx="4803961" cy="2543750"/>
          </a:xfrm>
          <a:prstGeom prst="rect">
            <a:avLst/>
          </a:prstGeom>
          <a:noFill/>
          <a:ln>
            <a:noFill/>
          </a:ln>
        </p:spPr>
      </p:pic>
      <p:pic>
        <p:nvPicPr>
          <p:cNvPr id="549" name="Google Shape;549;g712afe7f6b_0_233"/>
          <p:cNvPicPr preferRelativeResize="0"/>
          <p:nvPr/>
        </p:nvPicPr>
        <p:blipFill>
          <a:blip r:embed="rId4">
            <a:alphaModFix/>
          </a:blip>
          <a:stretch>
            <a:fillRect/>
          </a:stretch>
        </p:blipFill>
        <p:spPr>
          <a:xfrm>
            <a:off x="6654450" y="2038163"/>
            <a:ext cx="3530829" cy="2373763"/>
          </a:xfrm>
          <a:prstGeom prst="rect">
            <a:avLst/>
          </a:prstGeom>
          <a:noFill/>
          <a:ln>
            <a:noFill/>
          </a:ln>
        </p:spPr>
      </p:pic>
      <p:pic>
        <p:nvPicPr>
          <p:cNvPr id="550" name="Google Shape;550;g712afe7f6b_0_233"/>
          <p:cNvPicPr preferRelativeResize="0"/>
          <p:nvPr/>
        </p:nvPicPr>
        <p:blipFill rotWithShape="1">
          <a:blip r:embed="rId5">
            <a:alphaModFix/>
          </a:blip>
          <a:srcRect b="0" l="0" r="0" t="9853"/>
          <a:stretch/>
        </p:blipFill>
        <p:spPr>
          <a:xfrm>
            <a:off x="1114425" y="4417575"/>
            <a:ext cx="5005574" cy="2373750"/>
          </a:xfrm>
          <a:prstGeom prst="rect">
            <a:avLst/>
          </a:prstGeom>
          <a:noFill/>
          <a:ln>
            <a:noFill/>
          </a:ln>
        </p:spPr>
      </p:pic>
      <p:pic>
        <p:nvPicPr>
          <p:cNvPr id="551" name="Google Shape;551;g712afe7f6b_0_233"/>
          <p:cNvPicPr preferRelativeResize="0"/>
          <p:nvPr/>
        </p:nvPicPr>
        <p:blipFill>
          <a:blip r:embed="rId6">
            <a:alphaModFix/>
          </a:blip>
          <a:stretch>
            <a:fillRect/>
          </a:stretch>
        </p:blipFill>
        <p:spPr>
          <a:xfrm>
            <a:off x="6654450" y="4399412"/>
            <a:ext cx="3530826" cy="2382387"/>
          </a:xfrm>
          <a:prstGeom prst="rect">
            <a:avLst/>
          </a:prstGeom>
          <a:noFill/>
          <a:ln>
            <a:noFill/>
          </a:ln>
        </p:spPr>
      </p:pic>
      <p:sp>
        <p:nvSpPr>
          <p:cNvPr id="552" name="Google Shape;552;g712afe7f6b_0_233"/>
          <p:cNvSpPr txBox="1"/>
          <p:nvPr/>
        </p:nvSpPr>
        <p:spPr>
          <a:xfrm>
            <a:off x="10336800" y="4698550"/>
            <a:ext cx="1614000" cy="8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500">
                <a:latin typeface="Calibri"/>
                <a:ea typeface="Calibri"/>
                <a:cs typeface="Calibri"/>
                <a:sym typeface="Calibri"/>
              </a:rPr>
              <a:t>Better projection</a:t>
            </a:r>
            <a:endParaRPr b="1" sz="1500">
              <a:latin typeface="Calibri"/>
              <a:ea typeface="Calibri"/>
              <a:cs typeface="Calibri"/>
              <a:sym typeface="Calibri"/>
            </a:endParaRPr>
          </a:p>
        </p:txBody>
      </p:sp>
      <p:sp>
        <p:nvSpPr>
          <p:cNvPr id="553" name="Google Shape;553;g712afe7f6b_0_233"/>
          <p:cNvSpPr/>
          <p:nvPr/>
        </p:nvSpPr>
        <p:spPr>
          <a:xfrm>
            <a:off x="10880250" y="5220625"/>
            <a:ext cx="308400" cy="320400"/>
          </a:xfrm>
          <a:prstGeom prst="leftUpArrow">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57" name="Shape 557"/>
        <p:cNvGrpSpPr/>
        <p:nvPr/>
      </p:nvGrpSpPr>
      <p:grpSpPr>
        <a:xfrm>
          <a:off x="0" y="0"/>
          <a:ext cx="0" cy="0"/>
          <a:chOff x="0" y="0"/>
          <a:chExt cx="0" cy="0"/>
        </a:xfrm>
      </p:grpSpPr>
      <p:sp>
        <p:nvSpPr>
          <p:cNvPr id="558" name="Google Shape;558;g712afe7f6b_0_278"/>
          <p:cNvSpPr/>
          <p:nvPr/>
        </p:nvSpPr>
        <p:spPr>
          <a:xfrm flipH="1" rot="-5400000">
            <a:off x="5338916" y="-1"/>
            <a:ext cx="6853200" cy="68532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9" name="Google Shape;559;g712afe7f6b_0_278"/>
          <p:cNvSpPr txBox="1"/>
          <p:nvPr/>
        </p:nvSpPr>
        <p:spPr>
          <a:xfrm>
            <a:off x="990600" y="1144297"/>
            <a:ext cx="9906000" cy="2884200"/>
          </a:xfrm>
          <a:prstGeom prst="rect">
            <a:avLst/>
          </a:prstGeom>
          <a:noFill/>
          <a:ln>
            <a:noFill/>
          </a:ln>
        </p:spPr>
        <p:txBody>
          <a:bodyPr anchorCtr="0" anchor="t" bIns="0" lIns="0" spcFirstLastPara="1" rIns="0" wrap="square" tIns="0">
            <a:noAutofit/>
          </a:bodyPr>
          <a:lstStyle/>
          <a:p>
            <a:pPr indent="-355600" lvl="0" marL="457200" marR="0" rtl="0" algn="l">
              <a:spcBef>
                <a:spcPts val="0"/>
              </a:spcBef>
              <a:spcAft>
                <a:spcPts val="0"/>
              </a:spcAft>
              <a:buClr>
                <a:srgbClr val="252831"/>
              </a:buClr>
              <a:buSzPts val="2000"/>
              <a:buFont typeface="Montserrat Light"/>
              <a:buChar char="●"/>
            </a:pPr>
            <a:r>
              <a:rPr lang="en-US" sz="2000">
                <a:solidFill>
                  <a:srgbClr val="252831"/>
                </a:solidFill>
                <a:latin typeface="Montserrat Light"/>
                <a:ea typeface="Montserrat Light"/>
                <a:cs typeface="Montserrat Light"/>
                <a:sym typeface="Montserrat Light"/>
              </a:rPr>
              <a:t>Notice that as a result of PCA, the projected data is not well-separated.</a:t>
            </a:r>
            <a:endParaRPr sz="2000">
              <a:solidFill>
                <a:srgbClr val="252831"/>
              </a:solidFill>
              <a:latin typeface="Montserrat Light"/>
              <a:ea typeface="Montserrat Light"/>
              <a:cs typeface="Montserrat Light"/>
              <a:sym typeface="Montserrat Light"/>
            </a:endParaRPr>
          </a:p>
          <a:p>
            <a:pPr indent="-355600" lvl="0" marL="457200" marR="0" rtl="0" algn="l">
              <a:spcBef>
                <a:spcPts val="0"/>
              </a:spcBef>
              <a:spcAft>
                <a:spcPts val="0"/>
              </a:spcAft>
              <a:buClr>
                <a:srgbClr val="252831"/>
              </a:buClr>
              <a:buSzPts val="2000"/>
              <a:buFont typeface="Montserrat Light"/>
              <a:buChar char="●"/>
            </a:pPr>
            <a:r>
              <a:rPr lang="en-US" sz="2000">
                <a:solidFill>
                  <a:srgbClr val="252831"/>
                </a:solidFill>
                <a:latin typeface="Montserrat Light"/>
                <a:ea typeface="Montserrat Light"/>
                <a:cs typeface="Montserrat Light"/>
                <a:sym typeface="Montserrat Light"/>
              </a:rPr>
              <a:t>The principal components maximize the variance, but not necessarily the separation of the data.</a:t>
            </a:r>
            <a:endParaRPr sz="2000">
              <a:solidFill>
                <a:srgbClr val="252831"/>
              </a:solidFill>
              <a:latin typeface="Montserrat Light"/>
              <a:ea typeface="Montserrat Light"/>
              <a:cs typeface="Montserrat Light"/>
              <a:sym typeface="Montserrat Light"/>
            </a:endParaRPr>
          </a:p>
        </p:txBody>
      </p:sp>
      <p:sp>
        <p:nvSpPr>
          <p:cNvPr id="560" name="Google Shape;560;g712afe7f6b_0_278"/>
          <p:cNvSpPr/>
          <p:nvPr/>
        </p:nvSpPr>
        <p:spPr>
          <a:xfrm flipH="1" rot="5400000">
            <a:off x="0" y="5372100"/>
            <a:ext cx="1485900" cy="1485900"/>
          </a:xfrm>
          <a:prstGeom prst="rtTriangle">
            <a:avLst/>
          </a:prstGeom>
          <a:solidFill>
            <a:srgbClr val="E65E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1" name="Google Shape;561;g712afe7f6b_0_278"/>
          <p:cNvSpPr txBox="1"/>
          <p:nvPr/>
        </p:nvSpPr>
        <p:spPr>
          <a:xfrm>
            <a:off x="690563" y="314325"/>
            <a:ext cx="10808400" cy="554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lang="en-US" sz="3600">
                <a:solidFill>
                  <a:schemeClr val="dk1"/>
                </a:solidFill>
                <a:latin typeface="Montserrat"/>
                <a:ea typeface="Montserrat"/>
                <a:cs typeface="Montserrat"/>
                <a:sym typeface="Montserrat"/>
              </a:rPr>
              <a:t>LIMITATIONS OF PCA - Non Linear Data </a:t>
            </a:r>
            <a:endParaRPr>
              <a:solidFill>
                <a:schemeClr val="dk1"/>
              </a:solidFill>
              <a:latin typeface="Montserrat"/>
              <a:ea typeface="Montserrat"/>
              <a:cs typeface="Montserrat"/>
              <a:sym typeface="Montserrat"/>
            </a:endParaRPr>
          </a:p>
          <a:p>
            <a:pPr indent="0" lvl="0" marL="0" marR="0" rtl="0" algn="l">
              <a:spcBef>
                <a:spcPts val="0"/>
              </a:spcBef>
              <a:spcAft>
                <a:spcPts val="0"/>
              </a:spcAft>
              <a:buNone/>
            </a:pPr>
            <a:r>
              <a:t/>
            </a:r>
            <a:endParaRPr sz="3600">
              <a:solidFill>
                <a:schemeClr val="dk1"/>
              </a:solidFill>
              <a:latin typeface="Quattrocento Sans"/>
              <a:ea typeface="Quattrocento Sans"/>
              <a:cs typeface="Quattrocento Sans"/>
              <a:sym typeface="Quattrocento Sans"/>
            </a:endParaRPr>
          </a:p>
        </p:txBody>
      </p:sp>
      <p:pic>
        <p:nvPicPr>
          <p:cNvPr id="562" name="Google Shape;562;g712afe7f6b_0_278"/>
          <p:cNvPicPr preferRelativeResize="0"/>
          <p:nvPr/>
        </p:nvPicPr>
        <p:blipFill>
          <a:blip r:embed="rId3">
            <a:alphaModFix/>
          </a:blip>
          <a:stretch>
            <a:fillRect/>
          </a:stretch>
        </p:blipFill>
        <p:spPr>
          <a:xfrm>
            <a:off x="1042475" y="2134829"/>
            <a:ext cx="4160837" cy="4539095"/>
          </a:xfrm>
          <a:prstGeom prst="rect">
            <a:avLst/>
          </a:prstGeom>
          <a:noFill/>
          <a:ln>
            <a:noFill/>
          </a:ln>
        </p:spPr>
      </p:pic>
      <p:pic>
        <p:nvPicPr>
          <p:cNvPr id="563" name="Google Shape;563;g712afe7f6b_0_278"/>
          <p:cNvPicPr preferRelativeResize="0"/>
          <p:nvPr/>
        </p:nvPicPr>
        <p:blipFill>
          <a:blip r:embed="rId4">
            <a:alphaModFix/>
          </a:blip>
          <a:stretch>
            <a:fillRect/>
          </a:stretch>
        </p:blipFill>
        <p:spPr>
          <a:xfrm>
            <a:off x="5798675" y="2134825"/>
            <a:ext cx="4883140" cy="45391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67" name="Shape 567"/>
        <p:cNvGrpSpPr/>
        <p:nvPr/>
      </p:nvGrpSpPr>
      <p:grpSpPr>
        <a:xfrm>
          <a:off x="0" y="0"/>
          <a:ext cx="0" cy="0"/>
          <a:chOff x="0" y="0"/>
          <a:chExt cx="0" cy="0"/>
        </a:xfrm>
      </p:grpSpPr>
      <p:sp>
        <p:nvSpPr>
          <p:cNvPr id="568" name="Google Shape;568;g7127f874bf_3_23"/>
          <p:cNvSpPr/>
          <p:nvPr/>
        </p:nvSpPr>
        <p:spPr>
          <a:xfrm flipH="1" rot="-5400000">
            <a:off x="5338916" y="-1"/>
            <a:ext cx="6853200" cy="68532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569" name="Google Shape;569;g7127f874bf_3_23"/>
          <p:cNvCxnSpPr/>
          <p:nvPr/>
        </p:nvCxnSpPr>
        <p:spPr>
          <a:xfrm>
            <a:off x="0" y="2844800"/>
            <a:ext cx="12192000" cy="0"/>
          </a:xfrm>
          <a:prstGeom prst="straightConnector1">
            <a:avLst/>
          </a:prstGeom>
          <a:noFill/>
          <a:ln cap="flat" cmpd="sng" w="12700">
            <a:solidFill>
              <a:srgbClr val="A5A5A5"/>
            </a:solidFill>
            <a:prstDash val="solid"/>
            <a:miter lim="800000"/>
            <a:headEnd len="sm" w="sm" type="none"/>
            <a:tailEnd len="sm" w="sm" type="none"/>
          </a:ln>
        </p:spPr>
      </p:cxnSp>
      <p:sp>
        <p:nvSpPr>
          <p:cNvPr id="570" name="Google Shape;570;g7127f874bf_3_23"/>
          <p:cNvSpPr/>
          <p:nvPr/>
        </p:nvSpPr>
        <p:spPr>
          <a:xfrm flipH="1" rot="5400000">
            <a:off x="0" y="5372100"/>
            <a:ext cx="1485900" cy="1485900"/>
          </a:xfrm>
          <a:prstGeom prst="rtTriangle">
            <a:avLst/>
          </a:prstGeom>
          <a:solidFill>
            <a:srgbClr val="E65E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1" name="Google Shape;571;g7127f874bf_3_23"/>
          <p:cNvSpPr txBox="1"/>
          <p:nvPr/>
        </p:nvSpPr>
        <p:spPr>
          <a:xfrm>
            <a:off x="3054350" y="5534253"/>
            <a:ext cx="6083400" cy="923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400">
                <a:solidFill>
                  <a:schemeClr val="dk1"/>
                </a:solidFill>
                <a:latin typeface="Quattrocento Sans"/>
                <a:ea typeface="Quattrocento Sans"/>
                <a:cs typeface="Quattrocento Sans"/>
                <a:sym typeface="Quattrocento Sans"/>
              </a:rPr>
              <a:t>THANK </a:t>
            </a:r>
            <a:r>
              <a:rPr lang="en-US" sz="5400">
                <a:solidFill>
                  <a:schemeClr val="dk1"/>
                </a:solidFill>
                <a:latin typeface="Quattrocento Sans"/>
                <a:ea typeface="Quattrocento Sans"/>
                <a:cs typeface="Quattrocento Sans"/>
                <a:sym typeface="Quattrocento Sans"/>
              </a:rPr>
              <a:t>YOU</a:t>
            </a:r>
            <a:endParaRPr/>
          </a:p>
        </p:txBody>
      </p:sp>
      <p:grpSp>
        <p:nvGrpSpPr>
          <p:cNvPr id="572" name="Google Shape;572;g7127f874bf_3_23"/>
          <p:cNvGrpSpPr/>
          <p:nvPr/>
        </p:nvGrpSpPr>
        <p:grpSpPr>
          <a:xfrm>
            <a:off x="3309519" y="58086"/>
            <a:ext cx="5573677" cy="5573677"/>
            <a:chOff x="5905500" y="571500"/>
            <a:chExt cx="4546600" cy="4546600"/>
          </a:xfrm>
        </p:grpSpPr>
        <p:pic>
          <p:nvPicPr>
            <p:cNvPr id="573" name="Google Shape;573;g7127f874bf_3_23"/>
            <p:cNvPicPr preferRelativeResize="0"/>
            <p:nvPr/>
          </p:nvPicPr>
          <p:blipFill rotWithShape="1">
            <a:blip r:embed="rId3">
              <a:alphaModFix/>
            </a:blip>
            <a:srcRect b="10445" l="29571" r="17736" t="10000"/>
            <a:stretch/>
          </p:blipFill>
          <p:spPr>
            <a:xfrm>
              <a:off x="5905500" y="571500"/>
              <a:ext cx="4546600" cy="4546600"/>
            </a:xfrm>
            <a:custGeom>
              <a:rect b="b" l="l" r="r" t="t"/>
              <a:pathLst>
                <a:path extrusionOk="0" h="4546600" w="4546600">
                  <a:moveTo>
                    <a:pt x="2273300" y="0"/>
                  </a:moveTo>
                  <a:lnTo>
                    <a:pt x="4546600" y="2273300"/>
                  </a:lnTo>
                  <a:lnTo>
                    <a:pt x="2273300" y="4546600"/>
                  </a:lnTo>
                  <a:lnTo>
                    <a:pt x="0" y="2273300"/>
                  </a:lnTo>
                  <a:close/>
                </a:path>
              </a:pathLst>
            </a:custGeom>
            <a:noFill/>
            <a:ln>
              <a:noFill/>
            </a:ln>
          </p:spPr>
        </p:pic>
        <p:sp>
          <p:nvSpPr>
            <p:cNvPr id="574" name="Google Shape;574;g7127f874bf_3_23"/>
            <p:cNvSpPr/>
            <p:nvPr/>
          </p:nvSpPr>
          <p:spPr>
            <a:xfrm>
              <a:off x="6013450" y="679450"/>
              <a:ext cx="4330800" cy="4330800"/>
            </a:xfrm>
            <a:prstGeom prst="diamond">
              <a:avLst/>
            </a:prstGeom>
            <a:solidFill>
              <a:schemeClr val="dk2">
                <a:alpha val="6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57" name="Shape 157"/>
        <p:cNvGrpSpPr/>
        <p:nvPr/>
      </p:nvGrpSpPr>
      <p:grpSpPr>
        <a:xfrm>
          <a:off x="0" y="0"/>
          <a:ext cx="0" cy="0"/>
          <a:chOff x="0" y="0"/>
          <a:chExt cx="0" cy="0"/>
        </a:xfrm>
      </p:grpSpPr>
      <p:sp>
        <p:nvSpPr>
          <p:cNvPr id="158" name="Google Shape;158;g8126d00a59_0_27"/>
          <p:cNvSpPr/>
          <p:nvPr/>
        </p:nvSpPr>
        <p:spPr>
          <a:xfrm flipH="1" rot="-5400000">
            <a:off x="5338916" y="-1"/>
            <a:ext cx="6853200" cy="68532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159" name="Google Shape;159;g8126d00a59_0_27"/>
          <p:cNvCxnSpPr/>
          <p:nvPr/>
        </p:nvCxnSpPr>
        <p:spPr>
          <a:xfrm>
            <a:off x="0" y="2844800"/>
            <a:ext cx="12192000" cy="0"/>
          </a:xfrm>
          <a:prstGeom prst="straightConnector1">
            <a:avLst/>
          </a:prstGeom>
          <a:noFill/>
          <a:ln cap="flat" cmpd="sng" w="12700">
            <a:solidFill>
              <a:srgbClr val="A5A5A5"/>
            </a:solidFill>
            <a:prstDash val="solid"/>
            <a:miter lim="800000"/>
            <a:headEnd len="sm" w="sm" type="none"/>
            <a:tailEnd len="sm" w="sm" type="none"/>
          </a:ln>
        </p:spPr>
      </p:cxnSp>
      <p:sp>
        <p:nvSpPr>
          <p:cNvPr id="160" name="Google Shape;160;g8126d00a59_0_27"/>
          <p:cNvSpPr/>
          <p:nvPr/>
        </p:nvSpPr>
        <p:spPr>
          <a:xfrm flipH="1" rot="5400000">
            <a:off x="0" y="5372100"/>
            <a:ext cx="1485900" cy="1485900"/>
          </a:xfrm>
          <a:prstGeom prst="rtTriangle">
            <a:avLst/>
          </a:prstGeom>
          <a:solidFill>
            <a:srgbClr val="E65E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61" name="Google Shape;161;g8126d00a59_0_27"/>
          <p:cNvPicPr preferRelativeResize="0"/>
          <p:nvPr/>
        </p:nvPicPr>
        <p:blipFill rotWithShape="1">
          <a:blip r:embed="rId3">
            <a:alphaModFix/>
          </a:blip>
          <a:srcRect b="10445" l="29571" r="17736" t="10000"/>
          <a:stretch/>
        </p:blipFill>
        <p:spPr>
          <a:xfrm>
            <a:off x="5905500" y="571500"/>
            <a:ext cx="4546600" cy="4546600"/>
          </a:xfrm>
          <a:custGeom>
            <a:rect b="b" l="l" r="r" t="t"/>
            <a:pathLst>
              <a:path extrusionOk="0" h="4546600" w="4546600">
                <a:moveTo>
                  <a:pt x="2273300" y="0"/>
                </a:moveTo>
                <a:lnTo>
                  <a:pt x="4546600" y="2273300"/>
                </a:lnTo>
                <a:lnTo>
                  <a:pt x="2273300" y="4546600"/>
                </a:lnTo>
                <a:lnTo>
                  <a:pt x="0" y="2273300"/>
                </a:lnTo>
                <a:close/>
              </a:path>
            </a:pathLst>
          </a:custGeom>
          <a:noFill/>
          <a:ln>
            <a:noFill/>
          </a:ln>
        </p:spPr>
      </p:pic>
      <p:sp>
        <p:nvSpPr>
          <p:cNvPr id="162" name="Google Shape;162;g8126d00a59_0_27"/>
          <p:cNvSpPr/>
          <p:nvPr/>
        </p:nvSpPr>
        <p:spPr>
          <a:xfrm>
            <a:off x="10058400" y="257175"/>
            <a:ext cx="2133600" cy="628500"/>
          </a:xfrm>
          <a:prstGeom prst="rect">
            <a:avLst/>
          </a:prstGeom>
          <a:solidFill>
            <a:srgbClr val="E65E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000">
                <a:solidFill>
                  <a:schemeClr val="lt1"/>
                </a:solidFill>
                <a:latin typeface="Calibri"/>
                <a:ea typeface="Calibri"/>
                <a:cs typeface="Calibri"/>
                <a:sym typeface="Calibri"/>
              </a:rPr>
              <a:t>PCA</a:t>
            </a:r>
            <a:endParaRPr b="1" i="0" sz="3000" u="none" cap="none" strike="noStrike">
              <a:solidFill>
                <a:schemeClr val="lt1"/>
              </a:solidFill>
              <a:latin typeface="Calibri"/>
              <a:ea typeface="Calibri"/>
              <a:cs typeface="Calibri"/>
              <a:sym typeface="Calibri"/>
            </a:endParaRPr>
          </a:p>
        </p:txBody>
      </p:sp>
      <p:sp>
        <p:nvSpPr>
          <p:cNvPr id="163" name="Google Shape;163;g8126d00a59_0_27"/>
          <p:cNvSpPr/>
          <p:nvPr/>
        </p:nvSpPr>
        <p:spPr>
          <a:xfrm>
            <a:off x="6013450" y="679450"/>
            <a:ext cx="4330800" cy="4330800"/>
          </a:xfrm>
          <a:prstGeom prst="diamond">
            <a:avLst/>
          </a:prstGeom>
          <a:solidFill>
            <a:schemeClr val="dk2">
              <a:alpha val="6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4" name="Google Shape;164;g8126d00a59_0_27"/>
          <p:cNvSpPr txBox="1"/>
          <p:nvPr/>
        </p:nvSpPr>
        <p:spPr>
          <a:xfrm>
            <a:off x="285750" y="3687702"/>
            <a:ext cx="6083400" cy="923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5400">
                <a:solidFill>
                  <a:schemeClr val="dk1"/>
                </a:solidFill>
                <a:latin typeface="Montserrat"/>
                <a:ea typeface="Montserrat"/>
                <a:cs typeface="Montserrat"/>
                <a:sym typeface="Montserrat"/>
              </a:rPr>
              <a:t>WHY DO WE NEED PCA???</a:t>
            </a:r>
            <a:endParaRPr b="1" sz="5400">
              <a:solidFill>
                <a:schemeClr val="dk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68" name="Shape 168"/>
        <p:cNvGrpSpPr/>
        <p:nvPr/>
      </p:nvGrpSpPr>
      <p:grpSpPr>
        <a:xfrm>
          <a:off x="0" y="0"/>
          <a:ext cx="0" cy="0"/>
          <a:chOff x="0" y="0"/>
          <a:chExt cx="0" cy="0"/>
        </a:xfrm>
      </p:grpSpPr>
      <p:sp>
        <p:nvSpPr>
          <p:cNvPr id="169" name="Google Shape;169;g712afe7f6b_0_290"/>
          <p:cNvSpPr/>
          <p:nvPr/>
        </p:nvSpPr>
        <p:spPr>
          <a:xfrm flipH="1" rot="5400000">
            <a:off x="0" y="5372100"/>
            <a:ext cx="1485900" cy="14859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 name="Google Shape;170;g712afe7f6b_0_290"/>
          <p:cNvSpPr/>
          <p:nvPr/>
        </p:nvSpPr>
        <p:spPr>
          <a:xfrm>
            <a:off x="10058400" y="97712"/>
            <a:ext cx="2133600" cy="177900"/>
          </a:xfrm>
          <a:prstGeom prst="rect">
            <a:avLst/>
          </a:prstGeom>
          <a:solidFill>
            <a:srgbClr val="E65E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 name="Google Shape;171;g712afe7f6b_0_290"/>
          <p:cNvSpPr txBox="1"/>
          <p:nvPr/>
        </p:nvSpPr>
        <p:spPr>
          <a:xfrm>
            <a:off x="690563" y="314325"/>
            <a:ext cx="10808400" cy="554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3600">
                <a:solidFill>
                  <a:schemeClr val="dk1"/>
                </a:solidFill>
                <a:latin typeface="Montserrat"/>
                <a:ea typeface="Montserrat"/>
                <a:cs typeface="Montserrat"/>
                <a:sym typeface="Montserrat"/>
              </a:rPr>
              <a:t>CURSE OF DIMENSIONALITY</a:t>
            </a:r>
            <a:endParaRPr b="1">
              <a:latin typeface="Montserrat"/>
              <a:ea typeface="Montserrat"/>
              <a:cs typeface="Montserrat"/>
              <a:sym typeface="Montserrat"/>
            </a:endParaRPr>
          </a:p>
        </p:txBody>
      </p:sp>
      <p:sp>
        <p:nvSpPr>
          <p:cNvPr id="172" name="Google Shape;172;g712afe7f6b_0_29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173" name="Google Shape;173;g712afe7f6b_0_290"/>
          <p:cNvGrpSpPr/>
          <p:nvPr/>
        </p:nvGrpSpPr>
        <p:grpSpPr>
          <a:xfrm>
            <a:off x="1854946" y="1097209"/>
            <a:ext cx="8481858" cy="4766836"/>
            <a:chOff x="2016807" y="1579903"/>
            <a:chExt cx="7258136" cy="4079100"/>
          </a:xfrm>
        </p:grpSpPr>
        <p:sp>
          <p:nvSpPr>
            <p:cNvPr id="174" name="Google Shape;174;g712afe7f6b_0_290"/>
            <p:cNvSpPr/>
            <p:nvPr/>
          </p:nvSpPr>
          <p:spPr>
            <a:xfrm>
              <a:off x="2016807" y="1579903"/>
              <a:ext cx="4079100" cy="4079100"/>
            </a:xfrm>
            <a:prstGeom prst="ellipse">
              <a:avLst/>
            </a:prstGeom>
            <a:solidFill>
              <a:schemeClr val="accent1">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 name="Google Shape;175;g712afe7f6b_0_290"/>
            <p:cNvSpPr/>
            <p:nvPr/>
          </p:nvSpPr>
          <p:spPr>
            <a:xfrm>
              <a:off x="5195843" y="1579903"/>
              <a:ext cx="4079100" cy="4079100"/>
            </a:xfrm>
            <a:prstGeom prst="ellipse">
              <a:avLst/>
            </a:prstGeom>
            <a:solidFill>
              <a:srgbClr val="EF929E">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6" name="Google Shape;176;g712afe7f6b_0_290"/>
          <p:cNvSpPr/>
          <p:nvPr/>
        </p:nvSpPr>
        <p:spPr>
          <a:xfrm flipH="1">
            <a:off x="10459200" y="1350583"/>
            <a:ext cx="1732800" cy="963900"/>
          </a:xfrm>
          <a:prstGeom prst="homePlate">
            <a:avLst>
              <a:gd fmla="val 50000" name="adj"/>
            </a:avLst>
          </a:prstGeom>
          <a:solidFill>
            <a:srgbClr val="EF929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 name="Google Shape;177;g712afe7f6b_0_290"/>
          <p:cNvSpPr/>
          <p:nvPr/>
        </p:nvSpPr>
        <p:spPr>
          <a:xfrm>
            <a:off x="0" y="1350583"/>
            <a:ext cx="1732800" cy="963900"/>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 name="Google Shape;178;g712afe7f6b_0_290"/>
          <p:cNvSpPr txBox="1"/>
          <p:nvPr/>
        </p:nvSpPr>
        <p:spPr>
          <a:xfrm>
            <a:off x="1143000" y="1372897"/>
            <a:ext cx="9906000" cy="2884200"/>
          </a:xfrm>
          <a:prstGeom prst="rect">
            <a:avLst/>
          </a:prstGeom>
          <a:noFill/>
          <a:ln>
            <a:noFill/>
          </a:ln>
        </p:spPr>
        <p:txBody>
          <a:bodyPr anchorCtr="0" anchor="t" bIns="0" lIns="0" spcFirstLastPara="1" rIns="0" wrap="square" tIns="0">
            <a:noAutofit/>
          </a:bodyPr>
          <a:lstStyle/>
          <a:p>
            <a:pPr indent="-342900" lvl="0" marL="457200" marR="0" rtl="0" algn="l">
              <a:spcBef>
                <a:spcPts val="0"/>
              </a:spcBef>
              <a:spcAft>
                <a:spcPts val="0"/>
              </a:spcAft>
              <a:buSzPts val="1800"/>
              <a:buChar char="●"/>
            </a:pPr>
            <a:r>
              <a:rPr lang="en-US" sz="2000">
                <a:solidFill>
                  <a:srgbClr val="252831"/>
                </a:solidFill>
                <a:latin typeface="Montserrat Light"/>
                <a:ea typeface="Montserrat Light"/>
                <a:cs typeface="Montserrat Light"/>
                <a:sym typeface="Montserrat Light"/>
              </a:rPr>
              <a:t>Sparsity of data occurs when moving to higher dimensions.</a:t>
            </a:r>
            <a:endParaRPr sz="2000">
              <a:solidFill>
                <a:srgbClr val="252831"/>
              </a:solidFill>
              <a:latin typeface="Montserrat Light"/>
              <a:ea typeface="Montserrat Light"/>
              <a:cs typeface="Montserrat Light"/>
              <a:sym typeface="Montserrat Light"/>
            </a:endParaRPr>
          </a:p>
          <a:p>
            <a:pPr indent="0" lvl="0" marL="457200" marR="0" rtl="0" algn="l">
              <a:spcBef>
                <a:spcPts val="0"/>
              </a:spcBef>
              <a:spcAft>
                <a:spcPts val="0"/>
              </a:spcAft>
              <a:buNone/>
            </a:pPr>
            <a:r>
              <a:rPr lang="en-US" sz="2000">
                <a:solidFill>
                  <a:srgbClr val="252831"/>
                </a:solidFill>
                <a:latin typeface="Montserrat Light"/>
                <a:ea typeface="Montserrat Light"/>
                <a:cs typeface="Montserrat Light"/>
                <a:sym typeface="Montserrat Light"/>
              </a:rPr>
              <a:t> </a:t>
            </a:r>
            <a:endParaRPr sz="2000">
              <a:solidFill>
                <a:srgbClr val="252831"/>
              </a:solidFill>
              <a:latin typeface="Montserrat Light"/>
              <a:ea typeface="Montserrat Light"/>
              <a:cs typeface="Montserrat Light"/>
              <a:sym typeface="Montserrat Light"/>
            </a:endParaRPr>
          </a:p>
          <a:p>
            <a:pPr indent="-342900" lvl="0" marL="457200" marR="0" rtl="0" algn="l">
              <a:spcBef>
                <a:spcPts val="0"/>
              </a:spcBef>
              <a:spcAft>
                <a:spcPts val="0"/>
              </a:spcAft>
              <a:buClr>
                <a:schemeClr val="dk1"/>
              </a:buClr>
              <a:buSzPts val="1800"/>
              <a:buChar char="●"/>
            </a:pPr>
            <a:r>
              <a:rPr lang="en-US" sz="2000">
                <a:solidFill>
                  <a:srgbClr val="252831"/>
                </a:solidFill>
                <a:latin typeface="Montserrat Light"/>
                <a:ea typeface="Montserrat Light"/>
                <a:cs typeface="Montserrat Light"/>
                <a:sym typeface="Montserrat Light"/>
              </a:rPr>
              <a:t>In order to obtain a statistically sound and reliable result, the amount of data needed to support the result often grows exponentially with the dimensionality.</a:t>
            </a:r>
            <a:endParaRPr sz="2000">
              <a:solidFill>
                <a:srgbClr val="252831"/>
              </a:solidFill>
              <a:latin typeface="Montserrat Light"/>
              <a:ea typeface="Montserrat Light"/>
              <a:cs typeface="Montserrat Light"/>
              <a:sym typeface="Montserrat Light"/>
            </a:endParaRPr>
          </a:p>
          <a:p>
            <a:pPr indent="0" lvl="0" marL="457200" marR="0" rtl="0" algn="l">
              <a:spcBef>
                <a:spcPts val="0"/>
              </a:spcBef>
              <a:spcAft>
                <a:spcPts val="0"/>
              </a:spcAft>
              <a:buNone/>
            </a:pPr>
            <a:r>
              <a:t/>
            </a:r>
            <a:endParaRPr sz="2000">
              <a:solidFill>
                <a:srgbClr val="252831"/>
              </a:solidFill>
              <a:latin typeface="Montserrat Light"/>
              <a:ea typeface="Montserrat Light"/>
              <a:cs typeface="Montserrat Light"/>
              <a:sym typeface="Montserrat Light"/>
            </a:endParaRPr>
          </a:p>
          <a:p>
            <a:pPr indent="-342900" lvl="0" marL="457200" marR="0" rtl="0" algn="l">
              <a:spcBef>
                <a:spcPts val="0"/>
              </a:spcBef>
              <a:spcAft>
                <a:spcPts val="0"/>
              </a:spcAft>
              <a:buClr>
                <a:schemeClr val="dk1"/>
              </a:buClr>
              <a:buSzPts val="1800"/>
              <a:buChar char="●"/>
            </a:pPr>
            <a:r>
              <a:rPr lang="en-US" sz="2000">
                <a:solidFill>
                  <a:srgbClr val="252831"/>
                </a:solidFill>
                <a:latin typeface="Montserrat Light"/>
                <a:ea typeface="Montserrat Light"/>
                <a:cs typeface="Montserrat Light"/>
                <a:sym typeface="Montserrat Light"/>
              </a:rPr>
              <a:t>The second issue that arises is related to sorting or classifying the data.  In low dimensional spaces, data may seem very similar but the higher the dimension the further these data points may seem to be.  </a:t>
            </a:r>
            <a:endParaRPr sz="2000">
              <a:solidFill>
                <a:srgbClr val="252831"/>
              </a:solidFill>
              <a:latin typeface="Montserrat Light"/>
              <a:ea typeface="Montserrat Light"/>
              <a:cs typeface="Montserrat Light"/>
              <a:sym typeface="Montserrat Light"/>
            </a:endParaRPr>
          </a:p>
        </p:txBody>
      </p:sp>
      <p:pic>
        <p:nvPicPr>
          <p:cNvPr id="179" name="Google Shape;179;g712afe7f6b_0_290"/>
          <p:cNvPicPr preferRelativeResize="0"/>
          <p:nvPr/>
        </p:nvPicPr>
        <p:blipFill>
          <a:blip r:embed="rId3">
            <a:alphaModFix/>
          </a:blip>
          <a:stretch>
            <a:fillRect/>
          </a:stretch>
        </p:blipFill>
        <p:spPr>
          <a:xfrm>
            <a:off x="293425" y="4233726"/>
            <a:ext cx="6369600" cy="2395675"/>
          </a:xfrm>
          <a:prstGeom prst="rect">
            <a:avLst/>
          </a:prstGeom>
          <a:noFill/>
          <a:ln>
            <a:noFill/>
          </a:ln>
        </p:spPr>
      </p:pic>
      <p:pic>
        <p:nvPicPr>
          <p:cNvPr id="180" name="Google Shape;180;g712afe7f6b_0_290"/>
          <p:cNvPicPr preferRelativeResize="0"/>
          <p:nvPr/>
        </p:nvPicPr>
        <p:blipFill rotWithShape="1">
          <a:blip r:embed="rId4">
            <a:alphaModFix/>
          </a:blip>
          <a:srcRect b="3396" l="1797" r="2572" t="4053"/>
          <a:stretch/>
        </p:blipFill>
        <p:spPr>
          <a:xfrm>
            <a:off x="6780225" y="4133950"/>
            <a:ext cx="4329999" cy="27354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84" name="Shape 184"/>
        <p:cNvGrpSpPr/>
        <p:nvPr/>
      </p:nvGrpSpPr>
      <p:grpSpPr>
        <a:xfrm>
          <a:off x="0" y="0"/>
          <a:ext cx="0" cy="0"/>
          <a:chOff x="0" y="0"/>
          <a:chExt cx="0" cy="0"/>
        </a:xfrm>
      </p:grpSpPr>
      <p:sp>
        <p:nvSpPr>
          <p:cNvPr id="185" name="Google Shape;185;g8101db04c7_0_175"/>
          <p:cNvSpPr/>
          <p:nvPr/>
        </p:nvSpPr>
        <p:spPr>
          <a:xfrm flipH="1" rot="5400000">
            <a:off x="0" y="5372100"/>
            <a:ext cx="1485900" cy="14859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6" name="Google Shape;186;g8101db04c7_0_175"/>
          <p:cNvSpPr/>
          <p:nvPr/>
        </p:nvSpPr>
        <p:spPr>
          <a:xfrm>
            <a:off x="10058400" y="97712"/>
            <a:ext cx="2133600" cy="177900"/>
          </a:xfrm>
          <a:prstGeom prst="rect">
            <a:avLst/>
          </a:prstGeom>
          <a:solidFill>
            <a:srgbClr val="E65E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7" name="Google Shape;187;g8101db04c7_0_17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188" name="Google Shape;188;g8101db04c7_0_175"/>
          <p:cNvGrpSpPr/>
          <p:nvPr/>
        </p:nvGrpSpPr>
        <p:grpSpPr>
          <a:xfrm>
            <a:off x="7469378" y="2272300"/>
            <a:ext cx="3426307" cy="910632"/>
            <a:chOff x="7469378" y="2329179"/>
            <a:chExt cx="3426307" cy="910632"/>
          </a:xfrm>
        </p:grpSpPr>
        <p:sp>
          <p:nvSpPr>
            <p:cNvPr id="189" name="Google Shape;189;g8101db04c7_0_175"/>
            <p:cNvSpPr txBox="1"/>
            <p:nvPr/>
          </p:nvSpPr>
          <p:spPr>
            <a:xfrm>
              <a:off x="7469384" y="2593611"/>
              <a:ext cx="3426300" cy="646200"/>
            </a:xfrm>
            <a:prstGeom prst="rect">
              <a:avLst/>
            </a:prstGeom>
            <a:noFill/>
            <a:ln>
              <a:noFill/>
            </a:ln>
          </p:spPr>
          <p:txBody>
            <a:bodyPr anchorCtr="0" anchor="t" bIns="0" lIns="0" spcFirstLastPara="1" rIns="0" wrap="square" tIns="0">
              <a:noAutofit/>
            </a:bodyPr>
            <a:lstStyle/>
            <a:p>
              <a:pPr indent="0" lvl="0" marL="0" marR="0" rtl="0" algn="just">
                <a:spcBef>
                  <a:spcPts val="0"/>
                </a:spcBef>
                <a:spcAft>
                  <a:spcPts val="0"/>
                </a:spcAft>
                <a:buNone/>
              </a:pPr>
              <a:r>
                <a:rPr lang="en-US" sz="2000">
                  <a:solidFill>
                    <a:srgbClr val="252831"/>
                  </a:solidFill>
                  <a:latin typeface="Montserrat Light"/>
                  <a:ea typeface="Montserrat Light"/>
                  <a:cs typeface="Montserrat Light"/>
                  <a:sym typeface="Montserrat Light"/>
                </a:rPr>
                <a:t>1000 Unique Images</a:t>
              </a:r>
              <a:endParaRPr/>
            </a:p>
          </p:txBody>
        </p:sp>
        <p:sp>
          <p:nvSpPr>
            <p:cNvPr id="190" name="Google Shape;190;g8101db04c7_0_175"/>
            <p:cNvSpPr txBox="1"/>
            <p:nvPr/>
          </p:nvSpPr>
          <p:spPr>
            <a:xfrm>
              <a:off x="7469378" y="2329179"/>
              <a:ext cx="2793900" cy="246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1600">
                  <a:solidFill>
                    <a:srgbClr val="3C8C92"/>
                  </a:solidFill>
                  <a:latin typeface="Montserrat"/>
                  <a:ea typeface="Montserrat"/>
                  <a:cs typeface="Montserrat"/>
                  <a:sym typeface="Montserrat"/>
                </a:rPr>
                <a:t>NUMBER OF IMAGES</a:t>
              </a:r>
              <a:endParaRPr>
                <a:latin typeface="Montserrat"/>
                <a:ea typeface="Montserrat"/>
                <a:cs typeface="Montserrat"/>
                <a:sym typeface="Montserrat"/>
              </a:endParaRPr>
            </a:p>
          </p:txBody>
        </p:sp>
      </p:grpSp>
      <p:pic>
        <p:nvPicPr>
          <p:cNvPr id="191" name="Google Shape;191;g8101db04c7_0_175"/>
          <p:cNvPicPr preferRelativeResize="0"/>
          <p:nvPr/>
        </p:nvPicPr>
        <p:blipFill rotWithShape="1">
          <a:blip r:embed="rId3">
            <a:alphaModFix/>
          </a:blip>
          <a:srcRect b="0" l="0" r="0" t="0"/>
          <a:stretch/>
        </p:blipFill>
        <p:spPr>
          <a:xfrm>
            <a:off x="5958441" y="2029630"/>
            <a:ext cx="1664700" cy="1388100"/>
          </a:xfrm>
          <a:prstGeom prst="rect">
            <a:avLst/>
          </a:prstGeom>
          <a:noFill/>
          <a:ln>
            <a:noFill/>
          </a:ln>
        </p:spPr>
      </p:pic>
      <p:sp>
        <p:nvSpPr>
          <p:cNvPr id="192" name="Google Shape;192;g8101db04c7_0_175"/>
          <p:cNvSpPr/>
          <p:nvPr/>
        </p:nvSpPr>
        <p:spPr>
          <a:xfrm>
            <a:off x="6360011" y="2292873"/>
            <a:ext cx="861600" cy="861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93" name="Google Shape;193;g8101db04c7_0_175"/>
          <p:cNvGrpSpPr/>
          <p:nvPr/>
        </p:nvGrpSpPr>
        <p:grpSpPr>
          <a:xfrm>
            <a:off x="7469369" y="3674950"/>
            <a:ext cx="3426315" cy="919081"/>
            <a:chOff x="7469369" y="3731372"/>
            <a:chExt cx="3426315" cy="919081"/>
          </a:xfrm>
        </p:grpSpPr>
        <p:sp>
          <p:nvSpPr>
            <p:cNvPr id="194" name="Google Shape;194;g8101db04c7_0_175"/>
            <p:cNvSpPr txBox="1"/>
            <p:nvPr/>
          </p:nvSpPr>
          <p:spPr>
            <a:xfrm>
              <a:off x="7469384" y="4004253"/>
              <a:ext cx="3426300" cy="646200"/>
            </a:xfrm>
            <a:prstGeom prst="rect">
              <a:avLst/>
            </a:prstGeom>
            <a:noFill/>
            <a:ln>
              <a:noFill/>
            </a:ln>
          </p:spPr>
          <p:txBody>
            <a:bodyPr anchorCtr="0" anchor="t" bIns="0" lIns="0" spcFirstLastPara="1" rIns="0" wrap="square" tIns="0">
              <a:noAutofit/>
            </a:bodyPr>
            <a:lstStyle/>
            <a:p>
              <a:pPr indent="0" lvl="0" marL="0" marR="0" rtl="0" algn="just">
                <a:spcBef>
                  <a:spcPts val="0"/>
                </a:spcBef>
                <a:spcAft>
                  <a:spcPts val="0"/>
                </a:spcAft>
                <a:buNone/>
              </a:pPr>
              <a:r>
                <a:rPr lang="en-US" sz="2000">
                  <a:solidFill>
                    <a:srgbClr val="252831"/>
                  </a:solidFill>
                  <a:latin typeface="Montserrat Light"/>
                  <a:ea typeface="Montserrat Light"/>
                  <a:cs typeface="Montserrat Light"/>
                  <a:sym typeface="Montserrat Light"/>
                </a:rPr>
                <a:t>64X64</a:t>
              </a:r>
              <a:r>
                <a:rPr lang="en-US">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a:p>
              <a:pPr indent="0" lvl="0" marL="0" marR="0" rtl="0" algn="just">
                <a:spcBef>
                  <a:spcPts val="0"/>
                </a:spcBef>
                <a:spcAft>
                  <a:spcPts val="0"/>
                </a:spcAft>
                <a:buNone/>
              </a:pPr>
              <a:r>
                <a:t/>
              </a:r>
              <a:endParaRPr>
                <a:solidFill>
                  <a:schemeClr val="dk1"/>
                </a:solidFill>
                <a:latin typeface="Calibri"/>
                <a:ea typeface="Calibri"/>
                <a:cs typeface="Calibri"/>
                <a:sym typeface="Calibri"/>
              </a:endParaRPr>
            </a:p>
          </p:txBody>
        </p:sp>
        <p:sp>
          <p:nvSpPr>
            <p:cNvPr id="195" name="Google Shape;195;g8101db04c7_0_175"/>
            <p:cNvSpPr txBox="1"/>
            <p:nvPr/>
          </p:nvSpPr>
          <p:spPr>
            <a:xfrm>
              <a:off x="7469369" y="3731372"/>
              <a:ext cx="1844700" cy="246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1600">
                  <a:solidFill>
                    <a:srgbClr val="EF929E"/>
                  </a:solidFill>
                  <a:latin typeface="Montserrat"/>
                  <a:ea typeface="Montserrat"/>
                  <a:cs typeface="Montserrat"/>
                  <a:sym typeface="Montserrat"/>
                </a:rPr>
                <a:t>SHAPE OF DATA</a:t>
              </a:r>
              <a:endParaRPr>
                <a:latin typeface="Montserrat"/>
                <a:ea typeface="Montserrat"/>
                <a:cs typeface="Montserrat"/>
                <a:sym typeface="Montserrat"/>
              </a:endParaRPr>
            </a:p>
          </p:txBody>
        </p:sp>
      </p:grpSp>
      <p:pic>
        <p:nvPicPr>
          <p:cNvPr id="196" name="Google Shape;196;g8101db04c7_0_175"/>
          <p:cNvPicPr preferRelativeResize="0"/>
          <p:nvPr/>
        </p:nvPicPr>
        <p:blipFill rotWithShape="1">
          <a:blip r:embed="rId4">
            <a:alphaModFix/>
          </a:blip>
          <a:srcRect b="0" l="0" r="0" t="0"/>
          <a:stretch/>
        </p:blipFill>
        <p:spPr>
          <a:xfrm>
            <a:off x="5958441" y="3440272"/>
            <a:ext cx="1664700" cy="1388100"/>
          </a:xfrm>
          <a:prstGeom prst="rect">
            <a:avLst/>
          </a:prstGeom>
          <a:noFill/>
          <a:ln>
            <a:noFill/>
          </a:ln>
        </p:spPr>
      </p:pic>
      <p:sp>
        <p:nvSpPr>
          <p:cNvPr id="197" name="Google Shape;197;g8101db04c7_0_175"/>
          <p:cNvSpPr/>
          <p:nvPr/>
        </p:nvSpPr>
        <p:spPr>
          <a:xfrm>
            <a:off x="6360011" y="3703515"/>
            <a:ext cx="861600" cy="861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98" name="Google Shape;198;g8101db04c7_0_175"/>
          <p:cNvGrpSpPr/>
          <p:nvPr/>
        </p:nvGrpSpPr>
        <p:grpSpPr>
          <a:xfrm>
            <a:off x="7469384" y="5093817"/>
            <a:ext cx="3426300" cy="902156"/>
            <a:chOff x="7469384" y="5158936"/>
            <a:chExt cx="3426300" cy="902156"/>
          </a:xfrm>
        </p:grpSpPr>
        <p:sp>
          <p:nvSpPr>
            <p:cNvPr id="199" name="Google Shape;199;g8101db04c7_0_175"/>
            <p:cNvSpPr txBox="1"/>
            <p:nvPr/>
          </p:nvSpPr>
          <p:spPr>
            <a:xfrm>
              <a:off x="7469384" y="5414892"/>
              <a:ext cx="3426300" cy="646200"/>
            </a:xfrm>
            <a:prstGeom prst="rect">
              <a:avLst/>
            </a:prstGeom>
            <a:noFill/>
            <a:ln>
              <a:noFill/>
            </a:ln>
          </p:spPr>
          <p:txBody>
            <a:bodyPr anchorCtr="0" anchor="t" bIns="0" lIns="0" spcFirstLastPara="1" rIns="0" wrap="square" tIns="0">
              <a:noAutofit/>
            </a:bodyPr>
            <a:lstStyle/>
            <a:p>
              <a:pPr indent="0" lvl="0" marL="0" marR="0" rtl="0" algn="just">
                <a:spcBef>
                  <a:spcPts val="0"/>
                </a:spcBef>
                <a:spcAft>
                  <a:spcPts val="0"/>
                </a:spcAft>
                <a:buNone/>
              </a:pPr>
              <a:r>
                <a:rPr lang="en-US" sz="2000">
                  <a:solidFill>
                    <a:srgbClr val="252831"/>
                  </a:solidFill>
                  <a:latin typeface="Montserrat Light"/>
                  <a:ea typeface="Montserrat Light"/>
                  <a:cs typeface="Montserrat Light"/>
                  <a:sym typeface="Montserrat Light"/>
                </a:rPr>
                <a:t>PGM</a:t>
              </a:r>
              <a:endParaRPr/>
            </a:p>
          </p:txBody>
        </p:sp>
        <p:sp>
          <p:nvSpPr>
            <p:cNvPr id="200" name="Google Shape;200;g8101db04c7_0_175"/>
            <p:cNvSpPr txBox="1"/>
            <p:nvPr/>
          </p:nvSpPr>
          <p:spPr>
            <a:xfrm>
              <a:off x="7469384" y="5158936"/>
              <a:ext cx="1188600" cy="246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1600">
                  <a:solidFill>
                    <a:srgbClr val="E65E6F"/>
                  </a:solidFill>
                  <a:latin typeface="Montserrat"/>
                  <a:ea typeface="Montserrat"/>
                  <a:cs typeface="Montserrat"/>
                  <a:sym typeface="Montserrat"/>
                </a:rPr>
                <a:t>FORMAT </a:t>
              </a:r>
              <a:endParaRPr>
                <a:latin typeface="Montserrat"/>
                <a:ea typeface="Montserrat"/>
                <a:cs typeface="Montserrat"/>
                <a:sym typeface="Montserrat"/>
              </a:endParaRPr>
            </a:p>
          </p:txBody>
        </p:sp>
      </p:grpSp>
      <p:pic>
        <p:nvPicPr>
          <p:cNvPr id="201" name="Google Shape;201;g8101db04c7_0_175"/>
          <p:cNvPicPr preferRelativeResize="0"/>
          <p:nvPr/>
        </p:nvPicPr>
        <p:blipFill rotWithShape="1">
          <a:blip r:embed="rId5">
            <a:alphaModFix/>
          </a:blip>
          <a:srcRect b="0" l="0" r="0" t="0"/>
          <a:stretch/>
        </p:blipFill>
        <p:spPr>
          <a:xfrm>
            <a:off x="5958441" y="4850911"/>
            <a:ext cx="1664700" cy="1388100"/>
          </a:xfrm>
          <a:prstGeom prst="rect">
            <a:avLst/>
          </a:prstGeom>
          <a:noFill/>
          <a:ln>
            <a:noFill/>
          </a:ln>
        </p:spPr>
      </p:pic>
      <p:sp>
        <p:nvSpPr>
          <p:cNvPr id="202" name="Google Shape;202;g8101db04c7_0_175"/>
          <p:cNvSpPr/>
          <p:nvPr/>
        </p:nvSpPr>
        <p:spPr>
          <a:xfrm>
            <a:off x="6360011" y="5114154"/>
            <a:ext cx="861600" cy="861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03" name="Google Shape;203;g8101db04c7_0_175"/>
          <p:cNvCxnSpPr/>
          <p:nvPr/>
        </p:nvCxnSpPr>
        <p:spPr>
          <a:xfrm>
            <a:off x="6360011" y="3429001"/>
            <a:ext cx="4912500" cy="0"/>
          </a:xfrm>
          <a:prstGeom prst="straightConnector1">
            <a:avLst/>
          </a:prstGeom>
          <a:noFill/>
          <a:ln cap="flat" cmpd="sng" w="9525">
            <a:solidFill>
              <a:srgbClr val="B2B2B2"/>
            </a:solidFill>
            <a:prstDash val="solid"/>
            <a:miter lim="800000"/>
            <a:headEnd len="sm" w="sm" type="none"/>
            <a:tailEnd len="sm" w="sm" type="none"/>
          </a:ln>
        </p:spPr>
      </p:cxnSp>
      <p:cxnSp>
        <p:nvCxnSpPr>
          <p:cNvPr id="204" name="Google Shape;204;g8101db04c7_0_175"/>
          <p:cNvCxnSpPr/>
          <p:nvPr/>
        </p:nvCxnSpPr>
        <p:spPr>
          <a:xfrm>
            <a:off x="6360011" y="4839642"/>
            <a:ext cx="4912500" cy="0"/>
          </a:xfrm>
          <a:prstGeom prst="straightConnector1">
            <a:avLst/>
          </a:prstGeom>
          <a:noFill/>
          <a:ln cap="flat" cmpd="sng" w="9525">
            <a:solidFill>
              <a:srgbClr val="B2B2B2"/>
            </a:solidFill>
            <a:prstDash val="solid"/>
            <a:miter lim="800000"/>
            <a:headEnd len="sm" w="sm" type="none"/>
            <a:tailEnd len="sm" w="sm" type="none"/>
          </a:ln>
        </p:spPr>
      </p:cxnSp>
      <p:grpSp>
        <p:nvGrpSpPr>
          <p:cNvPr id="205" name="Google Shape;205;g8101db04c7_0_175"/>
          <p:cNvGrpSpPr/>
          <p:nvPr/>
        </p:nvGrpSpPr>
        <p:grpSpPr>
          <a:xfrm>
            <a:off x="7469384" y="867928"/>
            <a:ext cx="3426300" cy="902156"/>
            <a:chOff x="7469384" y="927014"/>
            <a:chExt cx="3426300" cy="902156"/>
          </a:xfrm>
        </p:grpSpPr>
        <p:sp>
          <p:nvSpPr>
            <p:cNvPr id="206" name="Google Shape;206;g8101db04c7_0_175"/>
            <p:cNvSpPr txBox="1"/>
            <p:nvPr/>
          </p:nvSpPr>
          <p:spPr>
            <a:xfrm>
              <a:off x="7469384" y="1182970"/>
              <a:ext cx="3426300" cy="646200"/>
            </a:xfrm>
            <a:prstGeom prst="rect">
              <a:avLst/>
            </a:prstGeom>
            <a:noFill/>
            <a:ln>
              <a:noFill/>
            </a:ln>
          </p:spPr>
          <p:txBody>
            <a:bodyPr anchorCtr="0" anchor="t" bIns="0" lIns="0" spcFirstLastPara="1" rIns="0" wrap="square" tIns="0">
              <a:noAutofit/>
            </a:bodyPr>
            <a:lstStyle/>
            <a:p>
              <a:pPr indent="0" lvl="0" marL="0" marR="0" rtl="0" algn="just">
                <a:spcBef>
                  <a:spcPts val="0"/>
                </a:spcBef>
                <a:spcAft>
                  <a:spcPts val="0"/>
                </a:spcAft>
                <a:buNone/>
              </a:pPr>
              <a:r>
                <a:rPr lang="en-US" sz="2000">
                  <a:solidFill>
                    <a:srgbClr val="252831"/>
                  </a:solidFill>
                  <a:latin typeface="Montserrat Light"/>
                  <a:ea typeface="Montserrat Light"/>
                  <a:cs typeface="Montserrat Light"/>
                  <a:sym typeface="Montserrat Light"/>
                </a:rPr>
                <a:t>Facial Images</a:t>
              </a:r>
              <a:endParaRPr/>
            </a:p>
          </p:txBody>
        </p:sp>
        <p:sp>
          <p:nvSpPr>
            <p:cNvPr id="207" name="Google Shape;207;g8101db04c7_0_175"/>
            <p:cNvSpPr txBox="1"/>
            <p:nvPr/>
          </p:nvSpPr>
          <p:spPr>
            <a:xfrm>
              <a:off x="7469384" y="927014"/>
              <a:ext cx="1188600" cy="246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1600">
                  <a:solidFill>
                    <a:srgbClr val="9DD2D6"/>
                  </a:solidFill>
                  <a:latin typeface="Montserrat"/>
                  <a:ea typeface="Montserrat"/>
                  <a:cs typeface="Montserrat"/>
                  <a:sym typeface="Montserrat"/>
                </a:rPr>
                <a:t>TYPE</a:t>
              </a:r>
              <a:endParaRPr>
                <a:latin typeface="Montserrat"/>
                <a:ea typeface="Montserrat"/>
                <a:cs typeface="Montserrat"/>
                <a:sym typeface="Montserrat"/>
              </a:endParaRPr>
            </a:p>
          </p:txBody>
        </p:sp>
      </p:grpSp>
      <p:pic>
        <p:nvPicPr>
          <p:cNvPr id="208" name="Google Shape;208;g8101db04c7_0_175"/>
          <p:cNvPicPr preferRelativeResize="0"/>
          <p:nvPr/>
        </p:nvPicPr>
        <p:blipFill rotWithShape="1">
          <a:blip r:embed="rId6">
            <a:alphaModFix/>
          </a:blip>
          <a:srcRect b="0" l="0" r="0" t="0"/>
          <a:stretch/>
        </p:blipFill>
        <p:spPr>
          <a:xfrm>
            <a:off x="5958441" y="618989"/>
            <a:ext cx="1664700" cy="1388100"/>
          </a:xfrm>
          <a:prstGeom prst="rect">
            <a:avLst/>
          </a:prstGeom>
          <a:noFill/>
          <a:ln>
            <a:noFill/>
          </a:ln>
        </p:spPr>
      </p:pic>
      <p:sp>
        <p:nvSpPr>
          <p:cNvPr id="209" name="Google Shape;209;g8101db04c7_0_175"/>
          <p:cNvSpPr/>
          <p:nvPr/>
        </p:nvSpPr>
        <p:spPr>
          <a:xfrm>
            <a:off x="6360011" y="882232"/>
            <a:ext cx="861600" cy="861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10" name="Google Shape;210;g8101db04c7_0_175"/>
          <p:cNvCxnSpPr/>
          <p:nvPr/>
        </p:nvCxnSpPr>
        <p:spPr>
          <a:xfrm>
            <a:off x="6360011" y="2018360"/>
            <a:ext cx="4912500" cy="0"/>
          </a:xfrm>
          <a:prstGeom prst="straightConnector1">
            <a:avLst/>
          </a:prstGeom>
          <a:noFill/>
          <a:ln cap="flat" cmpd="sng" w="9525">
            <a:solidFill>
              <a:srgbClr val="B2B2B2"/>
            </a:solidFill>
            <a:prstDash val="solid"/>
            <a:miter lim="800000"/>
            <a:headEnd len="sm" w="sm" type="none"/>
            <a:tailEnd len="sm" w="sm" type="none"/>
          </a:ln>
        </p:spPr>
      </p:cxnSp>
      <p:sp>
        <p:nvSpPr>
          <p:cNvPr id="211" name="Google Shape;211;g8101db04c7_0_175"/>
          <p:cNvSpPr txBox="1"/>
          <p:nvPr/>
        </p:nvSpPr>
        <p:spPr>
          <a:xfrm>
            <a:off x="414625" y="2446638"/>
            <a:ext cx="5697600" cy="554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3600">
                <a:solidFill>
                  <a:schemeClr val="dk1"/>
                </a:solidFill>
                <a:latin typeface="Montserrat"/>
                <a:ea typeface="Montserrat"/>
                <a:cs typeface="Montserrat"/>
                <a:sym typeface="Montserrat"/>
              </a:rPr>
              <a:t>Dataset used for PCA</a:t>
            </a:r>
            <a:endParaRPr b="1" sz="36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800"/>
              <a:buFont typeface="Arial"/>
              <a:buNone/>
            </a:pPr>
            <a:r>
              <a:t/>
            </a:r>
            <a:endParaRPr b="1" sz="3600">
              <a:solidFill>
                <a:schemeClr val="dk1"/>
              </a:solidFill>
              <a:latin typeface="Montserrat"/>
              <a:ea typeface="Montserrat"/>
              <a:cs typeface="Montserrat"/>
              <a:sym typeface="Montserrat"/>
            </a:endParaRPr>
          </a:p>
        </p:txBody>
      </p:sp>
      <p:grpSp>
        <p:nvGrpSpPr>
          <p:cNvPr id="212" name="Google Shape;212;g8101db04c7_0_175"/>
          <p:cNvGrpSpPr/>
          <p:nvPr/>
        </p:nvGrpSpPr>
        <p:grpSpPr>
          <a:xfrm>
            <a:off x="1312878" y="463806"/>
            <a:ext cx="2887310" cy="2151788"/>
            <a:chOff x="694817" y="1114149"/>
            <a:chExt cx="2887310" cy="2151788"/>
          </a:xfrm>
        </p:grpSpPr>
        <p:pic>
          <p:nvPicPr>
            <p:cNvPr id="213" name="Google Shape;213;g8101db04c7_0_175"/>
            <p:cNvPicPr preferRelativeResize="0"/>
            <p:nvPr/>
          </p:nvPicPr>
          <p:blipFill rotWithShape="1">
            <a:blip r:embed="rId7">
              <a:alphaModFix/>
            </a:blip>
            <a:srcRect b="4519" l="11187" r="38511" t="2492"/>
            <a:stretch/>
          </p:blipFill>
          <p:spPr>
            <a:xfrm>
              <a:off x="694817" y="1114149"/>
              <a:ext cx="1992122" cy="1992122"/>
            </a:xfrm>
            <a:custGeom>
              <a:rect b="b" l="l" r="r" t="t"/>
              <a:pathLst>
                <a:path extrusionOk="0" h="4330700" w="4330700">
                  <a:moveTo>
                    <a:pt x="2165350" y="0"/>
                  </a:moveTo>
                  <a:lnTo>
                    <a:pt x="4330700" y="2165350"/>
                  </a:lnTo>
                  <a:lnTo>
                    <a:pt x="2165350" y="4330700"/>
                  </a:lnTo>
                  <a:lnTo>
                    <a:pt x="0" y="2165350"/>
                  </a:lnTo>
                  <a:close/>
                </a:path>
              </a:pathLst>
            </a:custGeom>
            <a:noFill/>
            <a:ln>
              <a:noFill/>
            </a:ln>
          </p:spPr>
        </p:pic>
        <p:pic>
          <p:nvPicPr>
            <p:cNvPr id="214" name="Google Shape;214;g8101db04c7_0_175"/>
            <p:cNvPicPr preferRelativeResize="0"/>
            <p:nvPr/>
          </p:nvPicPr>
          <p:blipFill rotWithShape="1">
            <a:blip r:embed="rId7">
              <a:alphaModFix/>
            </a:blip>
            <a:srcRect b="4519" l="34517" r="15181" t="2492"/>
            <a:stretch/>
          </p:blipFill>
          <p:spPr>
            <a:xfrm>
              <a:off x="1590005" y="1114149"/>
              <a:ext cx="1992122" cy="1992122"/>
            </a:xfrm>
            <a:custGeom>
              <a:rect b="b" l="l" r="r" t="t"/>
              <a:pathLst>
                <a:path extrusionOk="0" h="4330700" w="4330700">
                  <a:moveTo>
                    <a:pt x="2165350" y="0"/>
                  </a:moveTo>
                  <a:lnTo>
                    <a:pt x="4330700" y="2165350"/>
                  </a:lnTo>
                  <a:lnTo>
                    <a:pt x="2165350" y="4330700"/>
                  </a:lnTo>
                  <a:lnTo>
                    <a:pt x="0" y="2165350"/>
                  </a:lnTo>
                  <a:close/>
                </a:path>
              </a:pathLst>
            </a:custGeom>
            <a:noFill/>
            <a:ln>
              <a:noFill/>
            </a:ln>
          </p:spPr>
        </p:pic>
        <p:sp>
          <p:nvSpPr>
            <p:cNvPr id="215" name="Google Shape;215;g8101db04c7_0_175"/>
            <p:cNvSpPr/>
            <p:nvPr/>
          </p:nvSpPr>
          <p:spPr>
            <a:xfrm>
              <a:off x="1070238" y="1130237"/>
              <a:ext cx="2135700" cy="2135700"/>
            </a:xfrm>
            <a:prstGeom prst="diamond">
              <a:avLst/>
            </a:prstGeom>
            <a:solidFill>
              <a:schemeClr val="dk2">
                <a:alpha val="6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216" name="Google Shape;216;g8101db04c7_0_175"/>
          <p:cNvPicPr preferRelativeResize="0"/>
          <p:nvPr/>
        </p:nvPicPr>
        <p:blipFill rotWithShape="1">
          <a:blip r:embed="rId8">
            <a:alphaModFix/>
          </a:blip>
          <a:srcRect b="2830" l="1445" r="2196" t="2203"/>
          <a:stretch/>
        </p:blipFill>
        <p:spPr>
          <a:xfrm>
            <a:off x="1300975" y="3386850"/>
            <a:ext cx="3119852" cy="30833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20" name="Shape 220"/>
        <p:cNvGrpSpPr/>
        <p:nvPr/>
      </p:nvGrpSpPr>
      <p:grpSpPr>
        <a:xfrm>
          <a:off x="0" y="0"/>
          <a:ext cx="0" cy="0"/>
          <a:chOff x="0" y="0"/>
          <a:chExt cx="0" cy="0"/>
        </a:xfrm>
      </p:grpSpPr>
      <p:sp>
        <p:nvSpPr>
          <p:cNvPr id="221" name="Google Shape;221;p13"/>
          <p:cNvSpPr/>
          <p:nvPr/>
        </p:nvSpPr>
        <p:spPr>
          <a:xfrm flipH="1" rot="-5400000">
            <a:off x="5338916" y="-1"/>
            <a:ext cx="6853083" cy="6853083"/>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 name="Google Shape;222;p13"/>
          <p:cNvSpPr/>
          <p:nvPr/>
        </p:nvSpPr>
        <p:spPr>
          <a:xfrm flipH="1" rot="5400000">
            <a:off x="0" y="5372100"/>
            <a:ext cx="1485900" cy="1485900"/>
          </a:xfrm>
          <a:prstGeom prst="rtTriangle">
            <a:avLst/>
          </a:prstGeom>
          <a:solidFill>
            <a:srgbClr val="E65E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 name="Google Shape;223;p13"/>
          <p:cNvSpPr txBox="1"/>
          <p:nvPr/>
        </p:nvSpPr>
        <p:spPr>
          <a:xfrm>
            <a:off x="690563" y="314325"/>
            <a:ext cx="10808400" cy="554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3600">
                <a:solidFill>
                  <a:schemeClr val="dk1"/>
                </a:solidFill>
                <a:latin typeface="Montserrat"/>
                <a:ea typeface="Montserrat"/>
                <a:cs typeface="Montserrat"/>
                <a:sym typeface="Montserrat"/>
              </a:rPr>
              <a:t>LOADING THE DATA</a:t>
            </a:r>
            <a:endParaRPr b="1">
              <a:latin typeface="Montserrat"/>
              <a:ea typeface="Montserrat"/>
              <a:cs typeface="Montserrat"/>
              <a:sym typeface="Montserrat"/>
            </a:endParaRPr>
          </a:p>
        </p:txBody>
      </p:sp>
      <p:sp>
        <p:nvSpPr>
          <p:cNvPr id="224" name="Google Shape;224;p13"/>
          <p:cNvSpPr txBox="1"/>
          <p:nvPr/>
        </p:nvSpPr>
        <p:spPr>
          <a:xfrm>
            <a:off x="1143000" y="1372897"/>
            <a:ext cx="9906000" cy="2884200"/>
          </a:xfrm>
          <a:prstGeom prst="rect">
            <a:avLst/>
          </a:prstGeom>
          <a:noFill/>
          <a:ln>
            <a:noFill/>
          </a:ln>
        </p:spPr>
        <p:txBody>
          <a:bodyPr anchorCtr="0" anchor="t" bIns="0" lIns="0" spcFirstLastPara="1" rIns="0" wrap="square" tIns="0">
            <a:noAutofit/>
          </a:bodyPr>
          <a:lstStyle/>
          <a:p>
            <a:pPr indent="-355600" lvl="0" marL="457200" marR="0" rtl="0" algn="l">
              <a:spcBef>
                <a:spcPts val="0"/>
              </a:spcBef>
              <a:spcAft>
                <a:spcPts val="0"/>
              </a:spcAft>
              <a:buClr>
                <a:srgbClr val="252831"/>
              </a:buClr>
              <a:buSzPts val="2000"/>
              <a:buFont typeface="Montserrat Light"/>
              <a:buChar char="●"/>
            </a:pPr>
            <a:r>
              <a:rPr lang="en-US" sz="2000">
                <a:solidFill>
                  <a:srgbClr val="252831"/>
                </a:solidFill>
                <a:latin typeface="Montserrat Light"/>
                <a:ea typeface="Montserrat Light"/>
                <a:cs typeface="Montserrat Light"/>
                <a:sym typeface="Montserrat Light"/>
              </a:rPr>
              <a:t>OS module in Python provides functions for interacting with the operating system. OS comes under Python’s standard utility modules. os.getcwd()-method tells us the location of the current working directory (CWD).</a:t>
            </a:r>
            <a:endParaRPr sz="2000">
              <a:solidFill>
                <a:srgbClr val="252831"/>
              </a:solidFill>
              <a:latin typeface="Montserrat Light"/>
              <a:ea typeface="Montserrat Light"/>
              <a:cs typeface="Montserrat Light"/>
              <a:sym typeface="Montserrat Light"/>
            </a:endParaRPr>
          </a:p>
          <a:p>
            <a:pPr indent="-355600" lvl="0" marL="457200" marR="0" rtl="0" algn="l">
              <a:spcBef>
                <a:spcPts val="0"/>
              </a:spcBef>
              <a:spcAft>
                <a:spcPts val="0"/>
              </a:spcAft>
              <a:buClr>
                <a:srgbClr val="252831"/>
              </a:buClr>
              <a:buSzPts val="2000"/>
              <a:buFont typeface="Montserrat Light"/>
              <a:buChar char="●"/>
            </a:pPr>
            <a:r>
              <a:rPr lang="en-US" sz="2000">
                <a:solidFill>
                  <a:srgbClr val="252831"/>
                </a:solidFill>
                <a:latin typeface="Montserrat Light"/>
                <a:ea typeface="Montserrat Light"/>
                <a:cs typeface="Montserrat Light"/>
                <a:sym typeface="Montserrat Light"/>
              </a:rPr>
              <a:t>Retrieved images from the directory and stored as an numpy array of shape (1000,64,64)</a:t>
            </a:r>
            <a:endParaRPr sz="2000">
              <a:solidFill>
                <a:srgbClr val="252831"/>
              </a:solidFill>
              <a:latin typeface="Montserrat Light"/>
              <a:ea typeface="Montserrat Light"/>
              <a:cs typeface="Montserrat Light"/>
              <a:sym typeface="Montserrat Light"/>
            </a:endParaRPr>
          </a:p>
        </p:txBody>
      </p:sp>
      <p:pic>
        <p:nvPicPr>
          <p:cNvPr id="225" name="Google Shape;225;p13"/>
          <p:cNvPicPr preferRelativeResize="0"/>
          <p:nvPr/>
        </p:nvPicPr>
        <p:blipFill>
          <a:blip r:embed="rId3">
            <a:alphaModFix/>
          </a:blip>
          <a:stretch>
            <a:fillRect/>
          </a:stretch>
        </p:blipFill>
        <p:spPr>
          <a:xfrm>
            <a:off x="0" y="3286625"/>
            <a:ext cx="12218901" cy="3576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
          <p:cNvSpPr/>
          <p:nvPr/>
        </p:nvSpPr>
        <p:spPr>
          <a:xfrm>
            <a:off x="6553200" y="0"/>
            <a:ext cx="5638800" cy="7110600"/>
          </a:xfrm>
          <a:prstGeom prst="rect">
            <a:avLst/>
          </a:prstGeom>
          <a:solidFill>
            <a:srgbClr val="9DD2D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31" name="Google Shape;231;p3"/>
          <p:cNvSpPr/>
          <p:nvPr/>
        </p:nvSpPr>
        <p:spPr>
          <a:xfrm>
            <a:off x="7064944" y="2466271"/>
            <a:ext cx="3307500" cy="1477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468DC3"/>
              </a:buClr>
              <a:buSzPts val="4800"/>
              <a:buFont typeface="Quattrocento Sans"/>
              <a:buNone/>
            </a:pPr>
            <a:r>
              <a:t/>
            </a:r>
            <a:endParaRPr/>
          </a:p>
        </p:txBody>
      </p:sp>
      <p:grpSp>
        <p:nvGrpSpPr>
          <p:cNvPr id="232" name="Google Shape;232;p3"/>
          <p:cNvGrpSpPr/>
          <p:nvPr/>
        </p:nvGrpSpPr>
        <p:grpSpPr>
          <a:xfrm>
            <a:off x="571512" y="2364893"/>
            <a:ext cx="5542475" cy="1896827"/>
            <a:chOff x="371248" y="2076284"/>
            <a:chExt cx="5790300" cy="1981641"/>
          </a:xfrm>
        </p:grpSpPr>
        <p:cxnSp>
          <p:nvCxnSpPr>
            <p:cNvPr id="233" name="Google Shape;233;p3"/>
            <p:cNvCxnSpPr/>
            <p:nvPr/>
          </p:nvCxnSpPr>
          <p:spPr>
            <a:xfrm>
              <a:off x="371248" y="4057925"/>
              <a:ext cx="5790300" cy="0"/>
            </a:xfrm>
            <a:prstGeom prst="straightConnector1">
              <a:avLst/>
            </a:prstGeom>
            <a:noFill/>
            <a:ln cap="flat" cmpd="sng" w="9525">
              <a:solidFill>
                <a:srgbClr val="BFBFBF"/>
              </a:solidFill>
              <a:prstDash val="solid"/>
              <a:miter lim="800000"/>
              <a:headEnd len="sm" w="sm" type="none"/>
              <a:tailEnd len="sm" w="sm" type="none"/>
            </a:ln>
          </p:spPr>
        </p:cxnSp>
        <p:cxnSp>
          <p:nvCxnSpPr>
            <p:cNvPr id="234" name="Google Shape;234;p3"/>
            <p:cNvCxnSpPr/>
            <p:nvPr/>
          </p:nvCxnSpPr>
          <p:spPr>
            <a:xfrm>
              <a:off x="371248" y="2076284"/>
              <a:ext cx="5790300" cy="0"/>
            </a:xfrm>
            <a:prstGeom prst="straightConnector1">
              <a:avLst/>
            </a:prstGeom>
            <a:noFill/>
            <a:ln cap="flat" cmpd="sng" w="9525">
              <a:solidFill>
                <a:srgbClr val="BFBFBF"/>
              </a:solidFill>
              <a:prstDash val="solid"/>
              <a:miter lim="800000"/>
              <a:headEnd len="sm" w="sm" type="none"/>
              <a:tailEnd len="sm" w="sm" type="none"/>
            </a:ln>
          </p:spPr>
        </p:cxnSp>
      </p:grpSp>
      <p:sp>
        <p:nvSpPr>
          <p:cNvPr id="235" name="Google Shape;235;p3"/>
          <p:cNvSpPr txBox="1"/>
          <p:nvPr/>
        </p:nvSpPr>
        <p:spPr>
          <a:xfrm>
            <a:off x="438150" y="2849502"/>
            <a:ext cx="6083400" cy="923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4200">
                <a:solidFill>
                  <a:schemeClr val="dk1"/>
                </a:solidFill>
                <a:latin typeface="Montserrat"/>
                <a:ea typeface="Montserrat"/>
                <a:cs typeface="Montserrat"/>
                <a:sym typeface="Montserrat"/>
              </a:rPr>
              <a:t>PRE-PROCESSING FOR PCA</a:t>
            </a:r>
            <a:endParaRPr b="1" sz="4200">
              <a:solidFill>
                <a:schemeClr val="dk1"/>
              </a:solidFill>
              <a:latin typeface="Montserrat"/>
              <a:ea typeface="Montserrat"/>
              <a:cs typeface="Montserrat"/>
              <a:sym typeface="Montserrat"/>
            </a:endParaRPr>
          </a:p>
        </p:txBody>
      </p:sp>
      <p:pic>
        <p:nvPicPr>
          <p:cNvPr id="236" name="Google Shape;236;p3"/>
          <p:cNvPicPr preferRelativeResize="0"/>
          <p:nvPr/>
        </p:nvPicPr>
        <p:blipFill>
          <a:blip r:embed="rId3">
            <a:alphaModFix/>
          </a:blip>
          <a:stretch>
            <a:fillRect/>
          </a:stretch>
        </p:blipFill>
        <p:spPr>
          <a:xfrm>
            <a:off x="6939200" y="1435675"/>
            <a:ext cx="4736226" cy="4045974"/>
          </a:xfrm>
          <a:prstGeom prst="rect">
            <a:avLst/>
          </a:prstGeom>
          <a:noFill/>
          <a:ln>
            <a:noFill/>
          </a:ln>
        </p:spPr>
      </p:pic>
      <p:sp>
        <p:nvSpPr>
          <p:cNvPr id="237" name="Google Shape;237;p3"/>
          <p:cNvSpPr/>
          <p:nvPr/>
        </p:nvSpPr>
        <p:spPr>
          <a:xfrm flipH="1" rot="5400000">
            <a:off x="0" y="5372100"/>
            <a:ext cx="1485900" cy="1485900"/>
          </a:xfrm>
          <a:prstGeom prst="rtTriangle">
            <a:avLst/>
          </a:prstGeom>
          <a:solidFill>
            <a:srgbClr val="E65E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8" name="Google Shape;238;p3"/>
          <p:cNvSpPr/>
          <p:nvPr/>
        </p:nvSpPr>
        <p:spPr>
          <a:xfrm>
            <a:off x="10058400" y="257175"/>
            <a:ext cx="2133600" cy="628500"/>
          </a:xfrm>
          <a:prstGeom prst="rect">
            <a:avLst/>
          </a:prstGeom>
          <a:solidFill>
            <a:srgbClr val="E65E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000">
                <a:solidFill>
                  <a:schemeClr val="lt1"/>
                </a:solidFill>
                <a:latin typeface="Calibri"/>
                <a:ea typeface="Calibri"/>
                <a:cs typeface="Calibri"/>
                <a:sym typeface="Calibri"/>
              </a:rPr>
              <a:t>PCA</a:t>
            </a:r>
            <a:endParaRPr b="1" i="0" sz="3000" u="none" cap="none" strike="noStrike">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42" name="Shape 242"/>
        <p:cNvGrpSpPr/>
        <p:nvPr/>
      </p:nvGrpSpPr>
      <p:grpSpPr>
        <a:xfrm>
          <a:off x="0" y="0"/>
          <a:ext cx="0" cy="0"/>
          <a:chOff x="0" y="0"/>
          <a:chExt cx="0" cy="0"/>
        </a:xfrm>
      </p:grpSpPr>
      <p:sp>
        <p:nvSpPr>
          <p:cNvPr id="243" name="Google Shape;243;p5"/>
          <p:cNvSpPr txBox="1"/>
          <p:nvPr/>
        </p:nvSpPr>
        <p:spPr>
          <a:xfrm>
            <a:off x="1143000" y="5411413"/>
            <a:ext cx="9906000" cy="7386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600"/>
              </a:spcBef>
              <a:spcAft>
                <a:spcPts val="0"/>
              </a:spcAft>
              <a:buClr>
                <a:schemeClr val="dk1"/>
              </a:buClr>
              <a:buSzPts val="1100"/>
              <a:buFont typeface="Arial"/>
              <a:buNone/>
            </a:pPr>
            <a:r>
              <a:rPr lang="en-US" sz="2000">
                <a:solidFill>
                  <a:srgbClr val="252831"/>
                </a:solidFill>
                <a:latin typeface="Montserrat Light"/>
                <a:ea typeface="Montserrat Light"/>
                <a:cs typeface="Montserrat Light"/>
                <a:sym typeface="Montserrat Light"/>
              </a:rPr>
              <a:t>Standard Scalar function from SKLearn can be used to perform standardization of data. Z- Score normalization can be used to normalize data.</a:t>
            </a:r>
            <a:endParaRPr/>
          </a:p>
        </p:txBody>
      </p:sp>
      <p:sp>
        <p:nvSpPr>
          <p:cNvPr id="244" name="Google Shape;244;p5"/>
          <p:cNvSpPr txBox="1"/>
          <p:nvPr/>
        </p:nvSpPr>
        <p:spPr>
          <a:xfrm>
            <a:off x="690563" y="314325"/>
            <a:ext cx="10808400" cy="677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4400">
                <a:solidFill>
                  <a:schemeClr val="dk1"/>
                </a:solidFill>
                <a:latin typeface="Montserrat"/>
                <a:ea typeface="Montserrat"/>
                <a:cs typeface="Montserrat"/>
                <a:sym typeface="Montserrat"/>
              </a:rPr>
              <a:t>GENERIC </a:t>
            </a:r>
            <a:r>
              <a:rPr b="1" lang="en-US" sz="4400">
                <a:solidFill>
                  <a:schemeClr val="dk1"/>
                </a:solidFill>
                <a:latin typeface="Montserrat"/>
                <a:ea typeface="Montserrat"/>
                <a:cs typeface="Montserrat"/>
                <a:sym typeface="Montserrat"/>
              </a:rPr>
              <a:t>PCA PRE-PROCESSING</a:t>
            </a:r>
            <a:endParaRPr b="1">
              <a:latin typeface="Montserrat"/>
              <a:ea typeface="Montserrat"/>
              <a:cs typeface="Montserrat"/>
              <a:sym typeface="Montserrat"/>
            </a:endParaRPr>
          </a:p>
        </p:txBody>
      </p:sp>
      <p:cxnSp>
        <p:nvCxnSpPr>
          <p:cNvPr id="245" name="Google Shape;245;p5"/>
          <p:cNvCxnSpPr>
            <a:stCxn id="246" idx="3"/>
          </p:cNvCxnSpPr>
          <p:nvPr/>
        </p:nvCxnSpPr>
        <p:spPr>
          <a:xfrm>
            <a:off x="11068093" y="4170307"/>
            <a:ext cx="1239900" cy="0"/>
          </a:xfrm>
          <a:prstGeom prst="straightConnector1">
            <a:avLst/>
          </a:prstGeom>
          <a:noFill/>
          <a:ln cap="flat" cmpd="sng" w="12700">
            <a:solidFill>
              <a:srgbClr val="A5A5A5"/>
            </a:solidFill>
            <a:prstDash val="solid"/>
            <a:miter lim="800000"/>
            <a:headEnd len="sm" w="sm" type="none"/>
            <a:tailEnd len="sm" w="sm" type="none"/>
          </a:ln>
        </p:spPr>
      </p:cxnSp>
      <p:cxnSp>
        <p:nvCxnSpPr>
          <p:cNvPr id="247" name="Google Shape;247;p5"/>
          <p:cNvCxnSpPr/>
          <p:nvPr/>
        </p:nvCxnSpPr>
        <p:spPr>
          <a:xfrm>
            <a:off x="0" y="2428969"/>
            <a:ext cx="759600" cy="0"/>
          </a:xfrm>
          <a:prstGeom prst="straightConnector1">
            <a:avLst/>
          </a:prstGeom>
          <a:noFill/>
          <a:ln cap="flat" cmpd="sng" w="12700">
            <a:solidFill>
              <a:srgbClr val="A5A5A5"/>
            </a:solidFill>
            <a:prstDash val="solid"/>
            <a:miter lim="800000"/>
            <a:headEnd len="sm" w="sm" type="none"/>
            <a:tailEnd len="sm" w="sm" type="none"/>
          </a:ln>
        </p:spPr>
      </p:cxnSp>
      <p:sp>
        <p:nvSpPr>
          <p:cNvPr id="248" name="Google Shape;248;p5"/>
          <p:cNvSpPr/>
          <p:nvPr/>
        </p:nvSpPr>
        <p:spPr>
          <a:xfrm flipH="1" rot="5400000">
            <a:off x="0" y="5372100"/>
            <a:ext cx="1485900" cy="14859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9" name="Google Shape;249;p5"/>
          <p:cNvSpPr/>
          <p:nvPr/>
        </p:nvSpPr>
        <p:spPr>
          <a:xfrm>
            <a:off x="10058400" y="97712"/>
            <a:ext cx="2133600" cy="177900"/>
          </a:xfrm>
          <a:prstGeom prst="rect">
            <a:avLst/>
          </a:prstGeom>
          <a:solidFill>
            <a:srgbClr val="E65E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 name="Google Shape;250;p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251" name="Google Shape;251;p5"/>
          <p:cNvGrpSpPr/>
          <p:nvPr/>
        </p:nvGrpSpPr>
        <p:grpSpPr>
          <a:xfrm>
            <a:off x="1239756" y="3271327"/>
            <a:ext cx="4699275" cy="1797900"/>
            <a:chOff x="1120610" y="3271327"/>
            <a:chExt cx="4699275" cy="1797900"/>
          </a:xfrm>
        </p:grpSpPr>
        <p:sp>
          <p:nvSpPr>
            <p:cNvPr id="252" name="Google Shape;252;p5"/>
            <p:cNvSpPr/>
            <p:nvPr/>
          </p:nvSpPr>
          <p:spPr>
            <a:xfrm>
              <a:off x="1120610" y="3427346"/>
              <a:ext cx="3924300" cy="1485900"/>
            </a:xfrm>
            <a:prstGeom prst="rect">
              <a:avLst/>
            </a:prstGeom>
            <a:solidFill>
              <a:srgbClr val="F7C8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3" name="Google Shape;253;p5"/>
            <p:cNvSpPr/>
            <p:nvPr/>
          </p:nvSpPr>
          <p:spPr>
            <a:xfrm rot="5400000">
              <a:off x="4146035" y="3395377"/>
              <a:ext cx="1797900" cy="1549800"/>
            </a:xfrm>
            <a:prstGeom prst="hexagon">
              <a:avLst>
                <a:gd fmla="val 25000" name="adj"/>
                <a:gd fmla="val 115470" name="vf"/>
              </a:avLst>
            </a:prstGeom>
            <a:solidFill>
              <a:srgbClr val="EF929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4" name="Google Shape;254;p5"/>
            <p:cNvSpPr txBox="1"/>
            <p:nvPr/>
          </p:nvSpPr>
          <p:spPr>
            <a:xfrm>
              <a:off x="4325854" y="4000275"/>
              <a:ext cx="1485900" cy="492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chemeClr val="dk1"/>
                </a:buClr>
                <a:buFont typeface="Arial"/>
                <a:buNone/>
              </a:pPr>
              <a:r>
                <a:rPr b="1" lang="en-US" sz="1300">
                  <a:solidFill>
                    <a:srgbClr val="252831"/>
                  </a:solidFill>
                  <a:latin typeface="Montserrat"/>
                  <a:ea typeface="Montserrat"/>
                  <a:cs typeface="Montserrat"/>
                  <a:sym typeface="Montserrat"/>
                </a:rPr>
                <a:t>CONVERSION</a:t>
              </a:r>
              <a:endParaRPr>
                <a:solidFill>
                  <a:schemeClr val="dk1"/>
                </a:solidFill>
              </a:endParaRPr>
            </a:p>
            <a:p>
              <a:pPr indent="0" lvl="0" marL="0" marR="0" rtl="0" algn="ctr">
                <a:spcBef>
                  <a:spcPts val="0"/>
                </a:spcBef>
                <a:spcAft>
                  <a:spcPts val="0"/>
                </a:spcAft>
                <a:buNone/>
              </a:pPr>
              <a:r>
                <a:t/>
              </a:r>
              <a:endParaRPr b="1" sz="1600">
                <a:solidFill>
                  <a:srgbClr val="3F3F3F"/>
                </a:solidFill>
                <a:latin typeface="Calibri"/>
                <a:ea typeface="Calibri"/>
                <a:cs typeface="Calibri"/>
                <a:sym typeface="Calibri"/>
              </a:endParaRPr>
            </a:p>
          </p:txBody>
        </p:sp>
      </p:grpSp>
      <p:sp>
        <p:nvSpPr>
          <p:cNvPr id="246" name="Google Shape;246;p5"/>
          <p:cNvSpPr/>
          <p:nvPr/>
        </p:nvSpPr>
        <p:spPr>
          <a:xfrm>
            <a:off x="7046862" y="3427357"/>
            <a:ext cx="4021230" cy="1485900"/>
          </a:xfrm>
          <a:prstGeom prst="rect">
            <a:avLst/>
          </a:prstGeom>
          <a:solidFill>
            <a:srgbClr val="9DD2D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252831"/>
              </a:solidFill>
              <a:latin typeface="Montserrat Light"/>
              <a:ea typeface="Montserrat Light"/>
              <a:cs typeface="Montserrat Light"/>
              <a:sym typeface="Montserrat Light"/>
            </a:endParaRPr>
          </a:p>
        </p:txBody>
      </p:sp>
      <p:grpSp>
        <p:nvGrpSpPr>
          <p:cNvPr id="255" name="Google Shape;255;p5"/>
          <p:cNvGrpSpPr/>
          <p:nvPr/>
        </p:nvGrpSpPr>
        <p:grpSpPr>
          <a:xfrm>
            <a:off x="759475" y="1530000"/>
            <a:ext cx="4789275" cy="1797900"/>
            <a:chOff x="1631076" y="1530000"/>
            <a:chExt cx="4789275" cy="1797900"/>
          </a:xfrm>
        </p:grpSpPr>
        <p:sp>
          <p:nvSpPr>
            <p:cNvPr id="256" name="Google Shape;256;p5"/>
            <p:cNvSpPr/>
            <p:nvPr/>
          </p:nvSpPr>
          <p:spPr>
            <a:xfrm>
              <a:off x="1631076" y="1686019"/>
              <a:ext cx="3924300" cy="1485900"/>
            </a:xfrm>
            <a:prstGeom prst="rect">
              <a:avLst/>
            </a:prstGeom>
            <a:solidFill>
              <a:srgbClr val="9DD2D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 name="Google Shape;257;p5"/>
            <p:cNvSpPr/>
            <p:nvPr/>
          </p:nvSpPr>
          <p:spPr>
            <a:xfrm rot="5400000">
              <a:off x="4647501" y="1586550"/>
              <a:ext cx="1797900" cy="1684800"/>
            </a:xfrm>
            <a:prstGeom prst="hexagon">
              <a:avLst>
                <a:gd fmla="val 25000" name="adj"/>
                <a:gd fmla="val 115470" name="vf"/>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 name="Google Shape;258;p5"/>
            <p:cNvSpPr txBox="1"/>
            <p:nvPr/>
          </p:nvSpPr>
          <p:spPr>
            <a:xfrm>
              <a:off x="4672551" y="2059650"/>
              <a:ext cx="1747800" cy="73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300">
                  <a:solidFill>
                    <a:srgbClr val="252831"/>
                  </a:solidFill>
                  <a:latin typeface="Montserrat"/>
                  <a:ea typeface="Montserrat"/>
                  <a:cs typeface="Montserrat"/>
                  <a:sym typeface="Montserrat"/>
                </a:rPr>
                <a:t>STANDARDIZATION</a:t>
              </a:r>
              <a:endParaRPr b="1" sz="1300"/>
            </a:p>
          </p:txBody>
        </p:sp>
      </p:grpSp>
      <p:grpSp>
        <p:nvGrpSpPr>
          <p:cNvPr id="259" name="Google Shape;259;p5"/>
          <p:cNvGrpSpPr/>
          <p:nvPr/>
        </p:nvGrpSpPr>
        <p:grpSpPr>
          <a:xfrm>
            <a:off x="6755267" y="1530000"/>
            <a:ext cx="4677259" cy="1797900"/>
            <a:chOff x="7071037" y="1220291"/>
            <a:chExt cx="4677259" cy="1797900"/>
          </a:xfrm>
        </p:grpSpPr>
        <p:sp>
          <p:nvSpPr>
            <p:cNvPr id="260" name="Google Shape;260;p5"/>
            <p:cNvSpPr/>
            <p:nvPr/>
          </p:nvSpPr>
          <p:spPr>
            <a:xfrm>
              <a:off x="7823995" y="1376310"/>
              <a:ext cx="3924300" cy="1485900"/>
            </a:xfrm>
            <a:prstGeom prst="rect">
              <a:avLst/>
            </a:prstGeom>
            <a:solidFill>
              <a:srgbClr val="F7C8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 name="Google Shape;261;p5"/>
            <p:cNvSpPr/>
            <p:nvPr/>
          </p:nvSpPr>
          <p:spPr>
            <a:xfrm rot="5400000">
              <a:off x="6946987" y="1344341"/>
              <a:ext cx="1797900" cy="1549800"/>
            </a:xfrm>
            <a:prstGeom prst="hexagon">
              <a:avLst>
                <a:gd fmla="val 25000" name="adj"/>
                <a:gd fmla="val 115470" name="vf"/>
              </a:avLst>
            </a:prstGeom>
            <a:solidFill>
              <a:srgbClr val="EF929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2" name="Google Shape;262;p5"/>
            <p:cNvSpPr txBox="1"/>
            <p:nvPr/>
          </p:nvSpPr>
          <p:spPr>
            <a:xfrm>
              <a:off x="7079094" y="1873041"/>
              <a:ext cx="1549800" cy="492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300">
                  <a:solidFill>
                    <a:srgbClr val="252831"/>
                  </a:solidFill>
                  <a:latin typeface="Montserrat"/>
                  <a:ea typeface="Montserrat"/>
                  <a:cs typeface="Montserrat"/>
                  <a:sym typeface="Montserrat"/>
                </a:rPr>
                <a:t>NORMALIZATION</a:t>
              </a:r>
              <a:endParaRPr/>
            </a:p>
          </p:txBody>
        </p:sp>
      </p:grpSp>
      <p:sp>
        <p:nvSpPr>
          <p:cNvPr id="263" name="Google Shape;263;p5"/>
          <p:cNvSpPr txBox="1"/>
          <p:nvPr/>
        </p:nvSpPr>
        <p:spPr>
          <a:xfrm>
            <a:off x="1399346" y="3677852"/>
            <a:ext cx="2832900" cy="984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2000">
                <a:solidFill>
                  <a:srgbClr val="252831"/>
                </a:solidFill>
                <a:latin typeface="Montserrat Light"/>
                <a:ea typeface="Montserrat Light"/>
                <a:cs typeface="Montserrat Light"/>
                <a:sym typeface="Montserrat Light"/>
              </a:rPr>
              <a:t>Convert all String data to Numerical data.</a:t>
            </a:r>
            <a:endParaRPr sz="1600">
              <a:solidFill>
                <a:srgbClr val="212529"/>
              </a:solidFill>
              <a:latin typeface="Roboto"/>
              <a:ea typeface="Roboto"/>
              <a:cs typeface="Roboto"/>
              <a:sym typeface="Roboto"/>
            </a:endParaRPr>
          </a:p>
        </p:txBody>
      </p:sp>
      <p:sp>
        <p:nvSpPr>
          <p:cNvPr id="264" name="Google Shape;264;p5"/>
          <p:cNvSpPr txBox="1"/>
          <p:nvPr/>
        </p:nvSpPr>
        <p:spPr>
          <a:xfrm>
            <a:off x="7948257" y="3677852"/>
            <a:ext cx="2832900" cy="984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Font typeface="Arial"/>
              <a:buNone/>
            </a:pPr>
            <a:r>
              <a:rPr lang="en-US" sz="2000">
                <a:solidFill>
                  <a:srgbClr val="252831"/>
                </a:solidFill>
                <a:latin typeface="Montserrat Light"/>
                <a:ea typeface="Montserrat Light"/>
                <a:cs typeface="Montserrat Light"/>
                <a:sym typeface="Montserrat Light"/>
              </a:rPr>
              <a:t>Rescaling the features to have Standard Deviation of 1.</a:t>
            </a:r>
            <a:endParaRPr sz="2000">
              <a:solidFill>
                <a:srgbClr val="252831"/>
              </a:solidFill>
              <a:latin typeface="Montserrat Light"/>
              <a:ea typeface="Montserrat Light"/>
              <a:cs typeface="Montserrat Light"/>
              <a:sym typeface="Montserrat Light"/>
            </a:endParaRPr>
          </a:p>
        </p:txBody>
      </p:sp>
      <p:cxnSp>
        <p:nvCxnSpPr>
          <p:cNvPr id="265" name="Google Shape;265;p5"/>
          <p:cNvCxnSpPr>
            <a:stCxn id="260" idx="3"/>
          </p:cNvCxnSpPr>
          <p:nvPr/>
        </p:nvCxnSpPr>
        <p:spPr>
          <a:xfrm>
            <a:off x="11432525" y="2428969"/>
            <a:ext cx="759600" cy="0"/>
          </a:xfrm>
          <a:prstGeom prst="straightConnector1">
            <a:avLst/>
          </a:prstGeom>
          <a:noFill/>
          <a:ln cap="flat" cmpd="sng" w="12700">
            <a:solidFill>
              <a:srgbClr val="A5A5A5"/>
            </a:solidFill>
            <a:prstDash val="solid"/>
            <a:miter lim="800000"/>
            <a:headEnd len="sm" w="sm" type="none"/>
            <a:tailEnd len="sm" w="sm" type="none"/>
          </a:ln>
        </p:spPr>
      </p:cxnSp>
      <p:cxnSp>
        <p:nvCxnSpPr>
          <p:cNvPr id="266" name="Google Shape;266;p5"/>
          <p:cNvCxnSpPr>
            <a:endCxn id="252" idx="1"/>
          </p:cNvCxnSpPr>
          <p:nvPr/>
        </p:nvCxnSpPr>
        <p:spPr>
          <a:xfrm>
            <a:off x="-144" y="4170296"/>
            <a:ext cx="1239900" cy="0"/>
          </a:xfrm>
          <a:prstGeom prst="straightConnector1">
            <a:avLst/>
          </a:prstGeom>
          <a:noFill/>
          <a:ln cap="flat" cmpd="sng" w="12700">
            <a:solidFill>
              <a:srgbClr val="A5A5A5"/>
            </a:solidFill>
            <a:prstDash val="solid"/>
            <a:miter lim="800000"/>
            <a:headEnd len="sm" w="sm" type="none"/>
            <a:tailEnd len="sm" w="sm" type="none"/>
          </a:ln>
        </p:spPr>
      </p:cxnSp>
      <p:sp>
        <p:nvSpPr>
          <p:cNvPr id="267" name="Google Shape;267;p5"/>
          <p:cNvSpPr txBox="1"/>
          <p:nvPr/>
        </p:nvSpPr>
        <p:spPr>
          <a:xfrm>
            <a:off x="917755" y="1936527"/>
            <a:ext cx="2832900" cy="984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2000">
                <a:solidFill>
                  <a:srgbClr val="252831"/>
                </a:solidFill>
                <a:latin typeface="Montserrat Light"/>
                <a:ea typeface="Montserrat Light"/>
                <a:cs typeface="Montserrat Light"/>
                <a:sym typeface="Montserrat Light"/>
              </a:rPr>
              <a:t>R</a:t>
            </a:r>
            <a:r>
              <a:rPr lang="en-US" sz="2000">
                <a:solidFill>
                  <a:srgbClr val="252831"/>
                </a:solidFill>
                <a:latin typeface="Montserrat Light"/>
                <a:ea typeface="Montserrat Light"/>
                <a:cs typeface="Montserrat Light"/>
                <a:sym typeface="Montserrat Light"/>
              </a:rPr>
              <a:t>escaling the features to have Mean of 0. </a:t>
            </a:r>
            <a:endParaRPr/>
          </a:p>
        </p:txBody>
      </p:sp>
      <p:sp>
        <p:nvSpPr>
          <p:cNvPr id="268" name="Google Shape;268;p5"/>
          <p:cNvSpPr txBox="1"/>
          <p:nvPr/>
        </p:nvSpPr>
        <p:spPr>
          <a:xfrm>
            <a:off x="8441478" y="1936527"/>
            <a:ext cx="2832900" cy="984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2000">
                <a:solidFill>
                  <a:srgbClr val="252831"/>
                </a:solidFill>
                <a:latin typeface="Montserrat Light"/>
                <a:ea typeface="Montserrat Light"/>
                <a:cs typeface="Montserrat Light"/>
                <a:sym typeface="Montserrat Light"/>
              </a:rPr>
              <a:t>Adjusting values measured on different scales to a notionally common scale.</a:t>
            </a:r>
            <a:endParaRPr/>
          </a:p>
        </p:txBody>
      </p:sp>
      <p:grpSp>
        <p:nvGrpSpPr>
          <p:cNvPr id="269" name="Google Shape;269;p5"/>
          <p:cNvGrpSpPr/>
          <p:nvPr/>
        </p:nvGrpSpPr>
        <p:grpSpPr>
          <a:xfrm>
            <a:off x="6152075" y="3213000"/>
            <a:ext cx="1747800" cy="1797900"/>
            <a:chOff x="4367751" y="4792900"/>
            <a:chExt cx="1747800" cy="1797900"/>
          </a:xfrm>
        </p:grpSpPr>
        <p:sp>
          <p:nvSpPr>
            <p:cNvPr id="270" name="Google Shape;270;p5"/>
            <p:cNvSpPr/>
            <p:nvPr/>
          </p:nvSpPr>
          <p:spPr>
            <a:xfrm rot="5400000">
              <a:off x="4342701" y="4849450"/>
              <a:ext cx="1797900" cy="1684800"/>
            </a:xfrm>
            <a:prstGeom prst="hexagon">
              <a:avLst>
                <a:gd fmla="val 25000" name="adj"/>
                <a:gd fmla="val 115470" name="vf"/>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1" name="Google Shape;271;p5"/>
            <p:cNvSpPr txBox="1"/>
            <p:nvPr/>
          </p:nvSpPr>
          <p:spPr>
            <a:xfrm>
              <a:off x="4367751" y="5322550"/>
              <a:ext cx="1747800" cy="73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300">
                  <a:solidFill>
                    <a:srgbClr val="252831"/>
                  </a:solidFill>
                  <a:latin typeface="Montserrat"/>
                  <a:ea typeface="Montserrat"/>
                  <a:cs typeface="Montserrat"/>
                  <a:sym typeface="Montserrat"/>
                </a:rPr>
                <a:t>STANDARDIZATION</a:t>
              </a:r>
              <a:endParaRPr b="1" sz="1300"/>
            </a:p>
          </p:txBody>
        </p:sp>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Custom 86">
      <a:dk1>
        <a:srgbClr val="000000"/>
      </a:dk1>
      <a:lt1>
        <a:srgbClr val="FFFFFF"/>
      </a:lt1>
      <a:dk2>
        <a:srgbClr val="000000"/>
      </a:dk2>
      <a:lt2>
        <a:srgbClr val="808080"/>
      </a:lt2>
      <a:accent1>
        <a:srgbClr val="BBE0E3"/>
      </a:accent1>
      <a:accent2>
        <a:srgbClr val="333399"/>
      </a:accent2>
      <a:accent3>
        <a:srgbClr val="B01B2E"/>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2018-05-07T03:42:01Z</dcterms:created>
  <dc:creator>Nugroho Ade</dc:creator>
</cp:coreProperties>
</file>